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77" r:id="rId2"/>
    <p:sldId id="295" r:id="rId3"/>
    <p:sldId id="275" r:id="rId4"/>
    <p:sldId id="276" r:id="rId5"/>
    <p:sldId id="279" r:id="rId6"/>
    <p:sldId id="284" r:id="rId7"/>
    <p:sldId id="285" r:id="rId8"/>
    <p:sldId id="286" r:id="rId9"/>
    <p:sldId id="291" r:id="rId10"/>
    <p:sldId id="294" r:id="rId11"/>
    <p:sldId id="293" r:id="rId12"/>
    <p:sldId id="283" r:id="rId13"/>
    <p:sldId id="280" r:id="rId14"/>
    <p:sldId id="281" r:id="rId15"/>
    <p:sldId id="282" r:id="rId16"/>
    <p:sldId id="278" r:id="rId17"/>
    <p:sldId id="260" r:id="rId18"/>
  </p:sldIdLst>
  <p:sldSz cx="12192000" cy="6858000"/>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1419"/>
    <a:srgbClr val="B5B6B6"/>
    <a:srgbClr val="FFFFFF"/>
    <a:srgbClr val="C9C9C9"/>
    <a:srgbClr val="DCDCDC"/>
    <a:srgbClr val="333333"/>
    <a:srgbClr val="2086E0"/>
    <a:srgbClr val="00AEEF"/>
    <a:srgbClr val="660033"/>
    <a:srgbClr val="FFE7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13" autoAdjust="0"/>
    <p:restoredTop sz="96242" autoAdjust="0"/>
  </p:normalViewPr>
  <p:slideViewPr>
    <p:cSldViewPr snapToGrid="0">
      <p:cViewPr varScale="1">
        <p:scale>
          <a:sx n="101" d="100"/>
          <a:sy n="101" d="100"/>
        </p:scale>
        <p:origin x="126" y="2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D35296F6-1755-44E4-9702-0F9355FFF012}" type="datetimeFigureOut">
              <a:rPr kumimoji="1" lang="ja-JP" altLang="en-US" smtClean="0"/>
              <a:t>2026/7/1</a:t>
            </a:fld>
            <a:endParaRPr kumimoji="1" lang="ja-JP" altLang="en-US"/>
          </a:p>
        </p:txBody>
      </p:sp>
      <p:sp>
        <p:nvSpPr>
          <p:cNvPr id="4" name="スライド イメージ プレースホルダー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EC502F6F-F14A-4147-A6A9-0A771EECEA5E}" type="slidenum">
              <a:rPr kumimoji="1" lang="ja-JP" altLang="en-US" smtClean="0"/>
              <a:t>‹#›</a:t>
            </a:fld>
            <a:endParaRPr kumimoji="1" lang="ja-JP" altLang="en-US"/>
          </a:p>
        </p:txBody>
      </p:sp>
    </p:spTree>
    <p:extLst>
      <p:ext uri="{BB962C8B-B14F-4D97-AF65-F5344CB8AC3E}">
        <p14:creationId xmlns:p14="http://schemas.microsoft.com/office/powerpoint/2010/main" val="179645887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C502F6F-F14A-4147-A6A9-0A771EECEA5E}" type="slidenum">
              <a:rPr kumimoji="1" lang="ja-JP" altLang="en-US" smtClean="0"/>
              <a:t>1</a:t>
            </a:fld>
            <a:endParaRPr kumimoji="1" lang="ja-JP" altLang="en-US"/>
          </a:p>
        </p:txBody>
      </p:sp>
    </p:spTree>
    <p:extLst>
      <p:ext uri="{BB962C8B-B14F-4D97-AF65-F5344CB8AC3E}">
        <p14:creationId xmlns:p14="http://schemas.microsoft.com/office/powerpoint/2010/main" val="41386442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00907756-09CF-473C-9CBD-915E21EC96E3}" type="datetimeFigureOut">
              <a:rPr kumimoji="1" lang="ja-JP" altLang="en-US" smtClean="0"/>
              <a:t>2026/7/1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9AFFACC-F904-418C-AFD4-6A2565A2593A}" type="slidenum">
              <a:rPr kumimoji="1" lang="ja-JP" altLang="en-US" smtClean="0"/>
              <a:t>‹#›</a:t>
            </a:fld>
            <a:endParaRPr kumimoji="1" lang="ja-JP" altLang="en-US"/>
          </a:p>
        </p:txBody>
      </p:sp>
    </p:spTree>
    <p:extLst>
      <p:ext uri="{BB962C8B-B14F-4D97-AF65-F5344CB8AC3E}">
        <p14:creationId xmlns:p14="http://schemas.microsoft.com/office/powerpoint/2010/main" val="846356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0907756-09CF-473C-9CBD-915E21EC96E3}" type="datetimeFigureOut">
              <a:rPr kumimoji="1" lang="ja-JP" altLang="en-US" smtClean="0"/>
              <a:t>2026/7/1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9AFFACC-F904-418C-AFD4-6A2565A2593A}" type="slidenum">
              <a:rPr kumimoji="1" lang="ja-JP" altLang="en-US" smtClean="0"/>
              <a:t>‹#›</a:t>
            </a:fld>
            <a:endParaRPr kumimoji="1" lang="ja-JP" altLang="en-US"/>
          </a:p>
        </p:txBody>
      </p:sp>
    </p:spTree>
    <p:extLst>
      <p:ext uri="{BB962C8B-B14F-4D97-AF65-F5344CB8AC3E}">
        <p14:creationId xmlns:p14="http://schemas.microsoft.com/office/powerpoint/2010/main" val="41275163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0907756-09CF-473C-9CBD-915E21EC96E3}" type="datetimeFigureOut">
              <a:rPr kumimoji="1" lang="ja-JP" altLang="en-US" smtClean="0"/>
              <a:t>2026/7/1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9AFFACC-F904-418C-AFD4-6A2565A2593A}" type="slidenum">
              <a:rPr kumimoji="1" lang="ja-JP" altLang="en-US" smtClean="0"/>
              <a:t>‹#›</a:t>
            </a:fld>
            <a:endParaRPr kumimoji="1" lang="ja-JP" altLang="en-US"/>
          </a:p>
        </p:txBody>
      </p:sp>
    </p:spTree>
    <p:extLst>
      <p:ext uri="{BB962C8B-B14F-4D97-AF65-F5344CB8AC3E}">
        <p14:creationId xmlns:p14="http://schemas.microsoft.com/office/powerpoint/2010/main" val="23707977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0907756-09CF-473C-9CBD-915E21EC96E3}" type="datetimeFigureOut">
              <a:rPr kumimoji="1" lang="ja-JP" altLang="en-US" smtClean="0"/>
              <a:t>2026/7/1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9AFFACC-F904-418C-AFD4-6A2565A2593A}" type="slidenum">
              <a:rPr kumimoji="1" lang="ja-JP" altLang="en-US" smtClean="0"/>
              <a:t>‹#›</a:t>
            </a:fld>
            <a:endParaRPr kumimoji="1" lang="ja-JP" altLang="en-US"/>
          </a:p>
        </p:txBody>
      </p:sp>
    </p:spTree>
    <p:extLst>
      <p:ext uri="{BB962C8B-B14F-4D97-AF65-F5344CB8AC3E}">
        <p14:creationId xmlns:p14="http://schemas.microsoft.com/office/powerpoint/2010/main" val="34284131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00907756-09CF-473C-9CBD-915E21EC96E3}" type="datetimeFigureOut">
              <a:rPr kumimoji="1" lang="ja-JP" altLang="en-US" smtClean="0"/>
              <a:t>2026/7/1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9AFFACC-F904-418C-AFD4-6A2565A2593A}" type="slidenum">
              <a:rPr kumimoji="1" lang="ja-JP" altLang="en-US" smtClean="0"/>
              <a:t>‹#›</a:t>
            </a:fld>
            <a:endParaRPr kumimoji="1" lang="ja-JP" altLang="en-US"/>
          </a:p>
        </p:txBody>
      </p:sp>
    </p:spTree>
    <p:extLst>
      <p:ext uri="{BB962C8B-B14F-4D97-AF65-F5344CB8AC3E}">
        <p14:creationId xmlns:p14="http://schemas.microsoft.com/office/powerpoint/2010/main" val="494414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00907756-09CF-473C-9CBD-915E21EC96E3}" type="datetimeFigureOut">
              <a:rPr kumimoji="1" lang="ja-JP" altLang="en-US" smtClean="0"/>
              <a:t>2026/7/1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9AFFACC-F904-418C-AFD4-6A2565A2593A}" type="slidenum">
              <a:rPr kumimoji="1" lang="ja-JP" altLang="en-US" smtClean="0"/>
              <a:t>‹#›</a:t>
            </a:fld>
            <a:endParaRPr kumimoji="1" lang="ja-JP" altLang="en-US"/>
          </a:p>
        </p:txBody>
      </p:sp>
    </p:spTree>
    <p:extLst>
      <p:ext uri="{BB962C8B-B14F-4D97-AF65-F5344CB8AC3E}">
        <p14:creationId xmlns:p14="http://schemas.microsoft.com/office/powerpoint/2010/main" val="9728055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00907756-09CF-473C-9CBD-915E21EC96E3}" type="datetimeFigureOut">
              <a:rPr kumimoji="1" lang="ja-JP" altLang="en-US" smtClean="0"/>
              <a:t>2026/7/1</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9AFFACC-F904-418C-AFD4-6A2565A2593A}" type="slidenum">
              <a:rPr kumimoji="1" lang="ja-JP" altLang="en-US" smtClean="0"/>
              <a:t>‹#›</a:t>
            </a:fld>
            <a:endParaRPr kumimoji="1" lang="ja-JP" altLang="en-US"/>
          </a:p>
        </p:txBody>
      </p:sp>
    </p:spTree>
    <p:extLst>
      <p:ext uri="{BB962C8B-B14F-4D97-AF65-F5344CB8AC3E}">
        <p14:creationId xmlns:p14="http://schemas.microsoft.com/office/powerpoint/2010/main" val="9442793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00907756-09CF-473C-9CBD-915E21EC96E3}" type="datetimeFigureOut">
              <a:rPr kumimoji="1" lang="ja-JP" altLang="en-US" smtClean="0"/>
              <a:t>2026/7/1</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9AFFACC-F904-418C-AFD4-6A2565A2593A}" type="slidenum">
              <a:rPr kumimoji="1" lang="ja-JP" altLang="en-US" smtClean="0"/>
              <a:t>‹#›</a:t>
            </a:fld>
            <a:endParaRPr kumimoji="1" lang="ja-JP" altLang="en-US"/>
          </a:p>
        </p:txBody>
      </p:sp>
    </p:spTree>
    <p:extLst>
      <p:ext uri="{BB962C8B-B14F-4D97-AF65-F5344CB8AC3E}">
        <p14:creationId xmlns:p14="http://schemas.microsoft.com/office/powerpoint/2010/main" val="3434762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00907756-09CF-473C-9CBD-915E21EC96E3}" type="datetimeFigureOut">
              <a:rPr kumimoji="1" lang="ja-JP" altLang="en-US" smtClean="0"/>
              <a:t>2026/7/1</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9AFFACC-F904-418C-AFD4-6A2565A2593A}" type="slidenum">
              <a:rPr kumimoji="1" lang="ja-JP" altLang="en-US" smtClean="0"/>
              <a:t>‹#›</a:t>
            </a:fld>
            <a:endParaRPr kumimoji="1" lang="ja-JP" altLang="en-US"/>
          </a:p>
        </p:txBody>
      </p:sp>
    </p:spTree>
    <p:extLst>
      <p:ext uri="{BB962C8B-B14F-4D97-AF65-F5344CB8AC3E}">
        <p14:creationId xmlns:p14="http://schemas.microsoft.com/office/powerpoint/2010/main" val="36982703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0907756-09CF-473C-9CBD-915E21EC96E3}" type="datetimeFigureOut">
              <a:rPr kumimoji="1" lang="ja-JP" altLang="en-US" smtClean="0"/>
              <a:t>2026/7/1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9AFFACC-F904-418C-AFD4-6A2565A2593A}" type="slidenum">
              <a:rPr kumimoji="1" lang="ja-JP" altLang="en-US" smtClean="0"/>
              <a:t>‹#›</a:t>
            </a:fld>
            <a:endParaRPr kumimoji="1" lang="ja-JP" altLang="en-US"/>
          </a:p>
        </p:txBody>
      </p:sp>
    </p:spTree>
    <p:extLst>
      <p:ext uri="{BB962C8B-B14F-4D97-AF65-F5344CB8AC3E}">
        <p14:creationId xmlns:p14="http://schemas.microsoft.com/office/powerpoint/2010/main" val="30677043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0907756-09CF-473C-9CBD-915E21EC96E3}" type="datetimeFigureOut">
              <a:rPr kumimoji="1" lang="ja-JP" altLang="en-US" smtClean="0"/>
              <a:t>2026/7/1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9AFFACC-F904-418C-AFD4-6A2565A2593A}" type="slidenum">
              <a:rPr kumimoji="1" lang="ja-JP" altLang="en-US" smtClean="0"/>
              <a:t>‹#›</a:t>
            </a:fld>
            <a:endParaRPr kumimoji="1" lang="ja-JP" altLang="en-US"/>
          </a:p>
        </p:txBody>
      </p:sp>
    </p:spTree>
    <p:extLst>
      <p:ext uri="{BB962C8B-B14F-4D97-AF65-F5344CB8AC3E}">
        <p14:creationId xmlns:p14="http://schemas.microsoft.com/office/powerpoint/2010/main" val="2870444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907756-09CF-473C-9CBD-915E21EC96E3}" type="datetimeFigureOut">
              <a:rPr kumimoji="1" lang="ja-JP" altLang="en-US" smtClean="0"/>
              <a:t>2026/7/1</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AFFACC-F904-418C-AFD4-6A2565A2593A}" type="slidenum">
              <a:rPr kumimoji="1" lang="ja-JP" altLang="en-US" smtClean="0"/>
              <a:t>‹#›</a:t>
            </a:fld>
            <a:endParaRPr kumimoji="1" lang="ja-JP" altLang="en-US"/>
          </a:p>
        </p:txBody>
      </p:sp>
    </p:spTree>
    <p:extLst>
      <p:ext uri="{BB962C8B-B14F-4D97-AF65-F5344CB8AC3E}">
        <p14:creationId xmlns:p14="http://schemas.microsoft.com/office/powerpoint/2010/main" val="18628894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9.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9.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26.jpeg"/></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4.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28.jpeg"/></Relationships>
</file>

<file path=ppt/slides/_rels/slide1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31.jpe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4.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33.jpe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9.png"/><Relationship Id="rId2" Type="http://schemas.openxmlformats.org/officeDocument/2006/relationships/image" Target="../media/image34.jpeg"/><Relationship Id="rId1" Type="http://schemas.openxmlformats.org/officeDocument/2006/relationships/slideLayout" Target="../slideLayouts/slideLayout1.xml"/><Relationship Id="rId6" Type="http://schemas.openxmlformats.org/officeDocument/2006/relationships/image" Target="../media/image38.png"/><Relationship Id="rId5" Type="http://schemas.openxmlformats.org/officeDocument/2006/relationships/image" Target="../media/image37.jpeg"/><Relationship Id="rId4" Type="http://schemas.openxmlformats.org/officeDocument/2006/relationships/image" Target="../media/image36.jpeg"/></Relationships>
</file>

<file path=ppt/slides/_rels/slide1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0.jpeg"/><Relationship Id="rId7" Type="http://schemas.openxmlformats.org/officeDocument/2006/relationships/image" Target="../media/image44.png"/><Relationship Id="rId2" Type="http://schemas.openxmlformats.org/officeDocument/2006/relationships/image" Target="../media/image39.jpeg"/><Relationship Id="rId1" Type="http://schemas.openxmlformats.org/officeDocument/2006/relationships/slideLayout" Target="../slideLayouts/slideLayout1.xml"/><Relationship Id="rId6" Type="http://schemas.openxmlformats.org/officeDocument/2006/relationships/image" Target="../media/image43.png"/><Relationship Id="rId5" Type="http://schemas.openxmlformats.org/officeDocument/2006/relationships/image" Target="../media/image42.jpg"/><Relationship Id="rId4" Type="http://schemas.openxmlformats.org/officeDocument/2006/relationships/image" Target="../media/image41.jp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1.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1.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1.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8C3843-F67B-9C4D-C4DC-EFFF8DA3EC5C}"/>
            </a:ext>
          </a:extLst>
        </p:cNvPr>
        <p:cNvGrpSpPr/>
        <p:nvPr/>
      </p:nvGrpSpPr>
      <p:grpSpPr>
        <a:xfrm>
          <a:off x="0" y="0"/>
          <a:ext cx="0" cy="0"/>
          <a:chOff x="0" y="0"/>
          <a:chExt cx="0" cy="0"/>
        </a:xfrm>
      </p:grpSpPr>
      <p:pic>
        <p:nvPicPr>
          <p:cNvPr id="4" name="図 3">
            <a:extLst>
              <a:ext uri="{FF2B5EF4-FFF2-40B4-BE49-F238E27FC236}">
                <a16:creationId xmlns:a16="http://schemas.microsoft.com/office/drawing/2014/main" id="{BC292DA1-56E6-6815-A3BF-2A8FBA5205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67501" y="293483"/>
            <a:ext cx="4966818" cy="5644001"/>
          </a:xfrm>
          <a:prstGeom prst="rect">
            <a:avLst/>
          </a:prstGeom>
        </p:spPr>
      </p:pic>
      <p:pic>
        <p:nvPicPr>
          <p:cNvPr id="13" name="図 12">
            <a:extLst>
              <a:ext uri="{FF2B5EF4-FFF2-40B4-BE49-F238E27FC236}">
                <a16:creationId xmlns:a16="http://schemas.microsoft.com/office/drawing/2014/main" id="{9FDFF6B1-B5A0-219A-6AC5-F9323F80A35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01154" y="4640135"/>
            <a:ext cx="3146284" cy="2156777"/>
          </a:xfrm>
          <a:prstGeom prst="rect">
            <a:avLst/>
          </a:prstGeom>
          <a:ln>
            <a:noFill/>
          </a:ln>
          <a:effectLst>
            <a:softEdge rad="112500"/>
          </a:effectLst>
        </p:spPr>
      </p:pic>
      <p:pic>
        <p:nvPicPr>
          <p:cNvPr id="12" name="図 11">
            <a:extLst>
              <a:ext uri="{FF2B5EF4-FFF2-40B4-BE49-F238E27FC236}">
                <a16:creationId xmlns:a16="http://schemas.microsoft.com/office/drawing/2014/main" id="{1822B4D4-B026-44B9-A5FA-E0F975B3A62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5707" y="445611"/>
            <a:ext cx="6595317" cy="3071596"/>
          </a:xfrm>
          <a:prstGeom prst="rect">
            <a:avLst/>
          </a:prstGeom>
        </p:spPr>
      </p:pic>
      <p:pic>
        <p:nvPicPr>
          <p:cNvPr id="2" name="図 1">
            <a:extLst>
              <a:ext uri="{FF2B5EF4-FFF2-40B4-BE49-F238E27FC236}">
                <a16:creationId xmlns:a16="http://schemas.microsoft.com/office/drawing/2014/main" id="{AB527735-6E2C-13F4-B32D-C8A49ACB120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2924" y="4789284"/>
            <a:ext cx="2852126" cy="1903230"/>
          </a:xfrm>
          <a:prstGeom prst="rect">
            <a:avLst/>
          </a:prstGeom>
          <a:ln>
            <a:noFill/>
          </a:ln>
          <a:effectLst>
            <a:softEdge rad="112500"/>
          </a:effectLst>
        </p:spPr>
      </p:pic>
      <p:pic>
        <p:nvPicPr>
          <p:cNvPr id="5" name="図 4">
            <a:extLst>
              <a:ext uri="{FF2B5EF4-FFF2-40B4-BE49-F238E27FC236}">
                <a16:creationId xmlns:a16="http://schemas.microsoft.com/office/drawing/2014/main" id="{828DCFC0-965F-F9B3-9105-451CB63800B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67022" y="4145513"/>
            <a:ext cx="3030950" cy="2020633"/>
          </a:xfrm>
          <a:prstGeom prst="rect">
            <a:avLst/>
          </a:prstGeom>
          <a:ln>
            <a:noFill/>
          </a:ln>
          <a:effectLst>
            <a:softEdge rad="112500"/>
          </a:effectLst>
        </p:spPr>
      </p:pic>
    </p:spTree>
    <p:extLst>
      <p:ext uri="{BB962C8B-B14F-4D97-AF65-F5344CB8AC3E}">
        <p14:creationId xmlns:p14="http://schemas.microsoft.com/office/powerpoint/2010/main" val="3853714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E467B-455F-2C8B-C0DD-2E0ABF63CEE5}"/>
            </a:ext>
          </a:extLst>
        </p:cNvPr>
        <p:cNvGrpSpPr/>
        <p:nvPr/>
      </p:nvGrpSpPr>
      <p:grpSpPr>
        <a:xfrm>
          <a:off x="0" y="0"/>
          <a:ext cx="0" cy="0"/>
          <a:chOff x="0" y="0"/>
          <a:chExt cx="0" cy="0"/>
        </a:xfrm>
      </p:grpSpPr>
      <p:sp>
        <p:nvSpPr>
          <p:cNvPr id="59" name="直角三角形 58">
            <a:extLst>
              <a:ext uri="{FF2B5EF4-FFF2-40B4-BE49-F238E27FC236}">
                <a16:creationId xmlns:a16="http://schemas.microsoft.com/office/drawing/2014/main" id="{C5D2231F-3CBC-702E-07E5-161A68210778}"/>
              </a:ext>
            </a:extLst>
          </p:cNvPr>
          <p:cNvSpPr/>
          <p:nvPr/>
        </p:nvSpPr>
        <p:spPr>
          <a:xfrm rot="16200000">
            <a:off x="8943955" y="3610793"/>
            <a:ext cx="2465393" cy="4058048"/>
          </a:xfrm>
          <a:prstGeom prst="r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17" name="グループ化 16">
            <a:extLst>
              <a:ext uri="{FF2B5EF4-FFF2-40B4-BE49-F238E27FC236}">
                <a16:creationId xmlns:a16="http://schemas.microsoft.com/office/drawing/2014/main" id="{419BC7B2-31B3-DDA1-9142-0858A8D7B893}"/>
              </a:ext>
            </a:extLst>
          </p:cNvPr>
          <p:cNvGrpSpPr/>
          <p:nvPr/>
        </p:nvGrpSpPr>
        <p:grpSpPr>
          <a:xfrm>
            <a:off x="6999379" y="1858185"/>
            <a:ext cx="4833042" cy="3810732"/>
            <a:chOff x="6917406" y="1122473"/>
            <a:chExt cx="4833042" cy="3810732"/>
          </a:xfrm>
        </p:grpSpPr>
        <p:sp>
          <p:nvSpPr>
            <p:cNvPr id="3" name="object 258">
              <a:extLst>
                <a:ext uri="{FF2B5EF4-FFF2-40B4-BE49-F238E27FC236}">
                  <a16:creationId xmlns:a16="http://schemas.microsoft.com/office/drawing/2014/main" id="{42AB17AE-939D-2CA8-541F-0B00A4E2413C}"/>
                </a:ext>
              </a:extLst>
            </p:cNvPr>
            <p:cNvSpPr txBox="1"/>
            <p:nvPr/>
          </p:nvSpPr>
          <p:spPr>
            <a:xfrm>
              <a:off x="6979935" y="1122473"/>
              <a:ext cx="4638073" cy="569836"/>
            </a:xfrm>
            <a:prstGeom prst="rect">
              <a:avLst/>
            </a:prstGeom>
          </p:spPr>
          <p:txBody>
            <a:bodyPr vert="horz" wrap="square" lIns="0" tIns="12700" rIns="0" bIns="0" rtlCol="0">
              <a:spAutoFit/>
            </a:bodyPr>
            <a:lstStyle/>
            <a:p>
              <a:pPr marL="12700">
                <a:lnSpc>
                  <a:spcPts val="910"/>
                </a:lnSpc>
                <a:spcBef>
                  <a:spcPts val="100"/>
                </a:spcBef>
              </a:pPr>
              <a:r>
                <a:rPr lang="ja-JP" altLang="en-US" sz="2400" b="1" dirty="0">
                  <a:latin typeface="游ゴシック" panose="020B0400000000000000" pitchFamily="50" charset="-128"/>
                  <a:cs typeface="Microsoft JhengHei"/>
                </a:rPr>
                <a:t>小岩井農場</a:t>
              </a:r>
              <a:endParaRPr lang="en-US" altLang="ja-JP" sz="2400" b="1" dirty="0">
                <a:latin typeface="游ゴシック" panose="020B0400000000000000" pitchFamily="50" charset="-128"/>
                <a:cs typeface="Microsoft JhengHei"/>
              </a:endParaRPr>
            </a:p>
            <a:p>
              <a:pPr marL="12700">
                <a:lnSpc>
                  <a:spcPts val="910"/>
                </a:lnSpc>
                <a:spcBef>
                  <a:spcPts val="100"/>
                </a:spcBef>
              </a:pPr>
              <a:endParaRPr lang="en-US" altLang="ja-JP" sz="2400" b="1" dirty="0">
                <a:latin typeface="游ゴシック" panose="020B0400000000000000" pitchFamily="50" charset="-128"/>
                <a:cs typeface="Microsoft JhengHei"/>
              </a:endParaRPr>
            </a:p>
            <a:p>
              <a:pPr marL="12700">
                <a:lnSpc>
                  <a:spcPts val="910"/>
                </a:lnSpc>
                <a:spcBef>
                  <a:spcPts val="100"/>
                </a:spcBef>
              </a:pPr>
              <a:endParaRPr lang="en-US" altLang="ja-JP" sz="2400" b="1" dirty="0">
                <a:latin typeface="游ゴシック" panose="020B0400000000000000" pitchFamily="50" charset="-128"/>
                <a:cs typeface="Microsoft JhengHei"/>
              </a:endParaRPr>
            </a:p>
            <a:p>
              <a:pPr marL="12700">
                <a:lnSpc>
                  <a:spcPts val="910"/>
                </a:lnSpc>
                <a:spcBef>
                  <a:spcPts val="100"/>
                </a:spcBef>
              </a:pPr>
              <a:r>
                <a:rPr lang="ja-JP" altLang="en-US" sz="2400" b="1" dirty="0">
                  <a:latin typeface="游ゴシック" panose="020B0400000000000000" pitchFamily="50" charset="-128"/>
                  <a:cs typeface="Microsoft JhengHei"/>
                </a:rPr>
                <a:t>チーズ＆黒胡椒クッキー</a:t>
              </a:r>
              <a:r>
                <a:rPr lang="en-US" altLang="ja-JP" sz="2400" b="1" dirty="0">
                  <a:latin typeface="游ゴシック" panose="020B0400000000000000" pitchFamily="50" charset="-128"/>
                  <a:cs typeface="Microsoft JhengHei"/>
                </a:rPr>
                <a:t>10</a:t>
              </a:r>
              <a:r>
                <a:rPr lang="ja-JP" altLang="en-US" sz="2400" b="1" dirty="0">
                  <a:latin typeface="游ゴシック" panose="020B0400000000000000" pitchFamily="50" charset="-128"/>
                  <a:cs typeface="Microsoft JhengHei"/>
                </a:rPr>
                <a:t>枚入り</a:t>
              </a:r>
            </a:p>
          </p:txBody>
        </p:sp>
        <p:sp>
          <p:nvSpPr>
            <p:cNvPr id="4" name="object 253">
              <a:extLst>
                <a:ext uri="{FF2B5EF4-FFF2-40B4-BE49-F238E27FC236}">
                  <a16:creationId xmlns:a16="http://schemas.microsoft.com/office/drawing/2014/main" id="{623072F7-E0BF-0E16-02D7-CE02CC94C024}"/>
                </a:ext>
              </a:extLst>
            </p:cNvPr>
            <p:cNvSpPr txBox="1"/>
            <p:nvPr/>
          </p:nvSpPr>
          <p:spPr>
            <a:xfrm>
              <a:off x="6979934" y="3050697"/>
              <a:ext cx="4638073" cy="153568"/>
            </a:xfrm>
            <a:prstGeom prst="rect">
              <a:avLst/>
            </a:prstGeom>
          </p:spPr>
          <p:txBody>
            <a:bodyPr vert="horz" wrap="square" lIns="0" tIns="13335" rIns="0" bIns="0" rtlCol="0">
              <a:spAutoFit/>
            </a:bodyPr>
            <a:lstStyle/>
            <a:p>
              <a:pPr marL="12700">
                <a:lnSpc>
                  <a:spcPts val="630"/>
                </a:lnSpc>
                <a:spcBef>
                  <a:spcPts val="105"/>
                </a:spcBef>
              </a:pPr>
              <a:r>
                <a:rPr lang="ja-JP" altLang="en-US" sz="2400" b="1" spc="50" dirty="0">
                  <a:solidFill>
                    <a:srgbClr val="00AEEF"/>
                  </a:solidFill>
                  <a:latin typeface="Microsoft JhengHei"/>
                  <a:cs typeface="Microsoft JhengHei"/>
                </a:rPr>
                <a:t>申込単位 </a:t>
              </a:r>
              <a:r>
                <a:rPr lang="en-US" altLang="ja-JP" sz="2400" b="1" spc="50" dirty="0">
                  <a:solidFill>
                    <a:srgbClr val="00AEEF"/>
                  </a:solidFill>
                  <a:latin typeface="Microsoft JhengHei"/>
                  <a:cs typeface="Microsoft JhengHei"/>
                </a:rPr>
                <a:t>20</a:t>
              </a:r>
              <a:r>
                <a:rPr lang="ja-JP" altLang="en-US" sz="2400" b="1" spc="50" dirty="0">
                  <a:solidFill>
                    <a:srgbClr val="00AEEF"/>
                  </a:solidFill>
                  <a:latin typeface="Microsoft JhengHei"/>
                  <a:cs typeface="Microsoft JhengHei"/>
                </a:rPr>
                <a:t>箱</a:t>
              </a:r>
              <a:r>
                <a:rPr lang="en-US" altLang="ja-JP" sz="2400" b="1" spc="50" dirty="0">
                  <a:solidFill>
                    <a:srgbClr val="00AEEF"/>
                  </a:solidFill>
                  <a:latin typeface="Microsoft JhengHei"/>
                  <a:cs typeface="Microsoft JhengHei"/>
                </a:rPr>
                <a:t>(20×1</a:t>
              </a:r>
              <a:r>
                <a:rPr lang="ja-JP" altLang="en-US" sz="2400" b="1" spc="50" dirty="0">
                  <a:solidFill>
                    <a:srgbClr val="00AEEF"/>
                  </a:solidFill>
                  <a:latin typeface="Microsoft JhengHei"/>
                  <a:cs typeface="Microsoft JhengHei"/>
                </a:rPr>
                <a:t>カートン</a:t>
              </a:r>
              <a:r>
                <a:rPr lang="en-US" altLang="ja-JP" sz="2400" b="1" spc="50" dirty="0">
                  <a:solidFill>
                    <a:srgbClr val="00AEEF"/>
                  </a:solidFill>
                  <a:latin typeface="Microsoft JhengHei"/>
                  <a:cs typeface="Microsoft JhengHei"/>
                </a:rPr>
                <a:t>)</a:t>
              </a:r>
              <a:endParaRPr sz="2400" dirty="0">
                <a:latin typeface="Microsoft JhengHei"/>
                <a:cs typeface="Microsoft JhengHei"/>
              </a:endParaRPr>
            </a:p>
          </p:txBody>
        </p:sp>
        <p:sp>
          <p:nvSpPr>
            <p:cNvPr id="6" name="object 259">
              <a:extLst>
                <a:ext uri="{FF2B5EF4-FFF2-40B4-BE49-F238E27FC236}">
                  <a16:creationId xmlns:a16="http://schemas.microsoft.com/office/drawing/2014/main" id="{2663986B-1984-B66F-C447-161897DEA16C}"/>
                </a:ext>
              </a:extLst>
            </p:cNvPr>
            <p:cNvSpPr/>
            <p:nvPr/>
          </p:nvSpPr>
          <p:spPr>
            <a:xfrm rot="10800000" flipV="1">
              <a:off x="7005843" y="1791817"/>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sp>
          <p:nvSpPr>
            <p:cNvPr id="7" name="object 260">
              <a:extLst>
                <a:ext uri="{FF2B5EF4-FFF2-40B4-BE49-F238E27FC236}">
                  <a16:creationId xmlns:a16="http://schemas.microsoft.com/office/drawing/2014/main" id="{9BAD6CD3-E6EC-471E-CC9F-54944C8591C5}"/>
                </a:ext>
              </a:extLst>
            </p:cNvPr>
            <p:cNvSpPr txBox="1"/>
            <p:nvPr/>
          </p:nvSpPr>
          <p:spPr>
            <a:xfrm>
              <a:off x="9284242" y="2010779"/>
              <a:ext cx="2123803" cy="845103"/>
            </a:xfrm>
            <a:prstGeom prst="rect">
              <a:avLst/>
            </a:prstGeom>
          </p:spPr>
          <p:txBody>
            <a:bodyPr vert="horz" wrap="square" lIns="0" tIns="13970" rIns="0" bIns="0" rtlCol="0">
              <a:spAutoFit/>
            </a:bodyPr>
            <a:lstStyle/>
            <a:p>
              <a:pPr marL="12700" algn="ctr">
                <a:lnSpc>
                  <a:spcPct val="100000"/>
                </a:lnSpc>
                <a:spcBef>
                  <a:spcPts val="110"/>
                </a:spcBef>
                <a:tabLst>
                  <a:tab pos="915035" algn="l"/>
                </a:tabLst>
              </a:pPr>
              <a:r>
                <a:rPr sz="3200" b="1" spc="10" dirty="0">
                  <a:solidFill>
                    <a:srgbClr val="EC008C"/>
                  </a:solidFill>
                  <a:uFill>
                    <a:solidFill>
                      <a:srgbClr val="231F20"/>
                    </a:solidFill>
                  </a:uFill>
                  <a:latin typeface="Century Gothic"/>
                  <a:cs typeface="Century Gothic"/>
                </a:rPr>
                <a:t>¥</a:t>
              </a:r>
              <a:r>
                <a:rPr lang="en-US" altLang="ja-JP" sz="5400" b="1" spc="10" dirty="0">
                  <a:solidFill>
                    <a:srgbClr val="EC008C"/>
                  </a:solidFill>
                  <a:uFill>
                    <a:solidFill>
                      <a:srgbClr val="231F20"/>
                    </a:solidFill>
                  </a:uFill>
                  <a:latin typeface="Century Gothic"/>
                  <a:cs typeface="Century Gothic"/>
                </a:rPr>
                <a:t>860</a:t>
              </a:r>
              <a:endParaRPr sz="3600" dirty="0">
                <a:latin typeface="Century Gothic"/>
                <a:cs typeface="Century Gothic"/>
              </a:endParaRPr>
            </a:p>
          </p:txBody>
        </p:sp>
        <p:sp>
          <p:nvSpPr>
            <p:cNvPr id="8" name="object 261">
              <a:extLst>
                <a:ext uri="{FF2B5EF4-FFF2-40B4-BE49-F238E27FC236}">
                  <a16:creationId xmlns:a16="http://schemas.microsoft.com/office/drawing/2014/main" id="{255AE877-917E-7EF0-A9A6-B5F28A5BC7DE}"/>
                </a:ext>
              </a:extLst>
            </p:cNvPr>
            <p:cNvSpPr txBox="1"/>
            <p:nvPr/>
          </p:nvSpPr>
          <p:spPr>
            <a:xfrm>
              <a:off x="7005843" y="1785998"/>
              <a:ext cx="1830155" cy="377026"/>
            </a:xfrm>
            <a:prstGeom prst="rect">
              <a:avLst/>
            </a:prstGeom>
            <a:solidFill>
              <a:schemeClr val="bg1"/>
            </a:solidFill>
            <a:ln w="3809">
              <a:solidFill>
                <a:srgbClr val="231F20"/>
              </a:solidFill>
            </a:ln>
          </p:spPr>
          <p:txBody>
            <a:bodyPr vert="horz" wrap="square" lIns="0" tIns="7620" rIns="0" bIns="0" rtlCol="0">
              <a:spAutoFit/>
            </a:bodyPr>
            <a:lstStyle/>
            <a:p>
              <a:pPr marL="23495" algn="dist">
                <a:lnSpc>
                  <a:spcPct val="100000"/>
                </a:lnSpc>
                <a:spcBef>
                  <a:spcPts val="60"/>
                </a:spcBef>
              </a:pPr>
              <a:r>
                <a:rPr lang="en-US" altLang="ja-JP" sz="2400" dirty="0">
                  <a:latin typeface="UD デジタル 教科書体 NK-R" panose="02020400000000000000" pitchFamily="18" charset="-128"/>
                  <a:ea typeface="UD デジタル 教科書体 NK-R" panose="02020400000000000000" pitchFamily="18" charset="-128"/>
                  <a:cs typeface="PMingLiU"/>
                </a:rPr>
                <a:t>2790787</a:t>
              </a:r>
              <a:endParaRPr sz="2400" dirty="0">
                <a:latin typeface="UD デジタル 教科書体 NK-R" panose="02020400000000000000" pitchFamily="18" charset="-128"/>
                <a:ea typeface="UD デジタル 教科書体 NK-R" panose="02020400000000000000" pitchFamily="18" charset="-128"/>
                <a:cs typeface="PMingLiU"/>
              </a:endParaRPr>
            </a:p>
          </p:txBody>
        </p:sp>
        <p:sp>
          <p:nvSpPr>
            <p:cNvPr id="9" name="テキスト ボックス 8">
              <a:extLst>
                <a:ext uri="{FF2B5EF4-FFF2-40B4-BE49-F238E27FC236}">
                  <a16:creationId xmlns:a16="http://schemas.microsoft.com/office/drawing/2014/main" id="{3CBBBB07-6A47-CC53-6BDD-815F45B28EC3}"/>
                </a:ext>
              </a:extLst>
            </p:cNvPr>
            <p:cNvSpPr txBox="1"/>
            <p:nvPr/>
          </p:nvSpPr>
          <p:spPr>
            <a:xfrm flipH="1">
              <a:off x="11195144" y="1946171"/>
              <a:ext cx="461665" cy="1051821"/>
            </a:xfrm>
            <a:prstGeom prst="rect">
              <a:avLst/>
            </a:prstGeom>
            <a:noFill/>
          </p:spPr>
          <p:txBody>
            <a:bodyPr vert="eaVert" wrap="square" rtlCol="0">
              <a:spAutoFit/>
            </a:bodyPr>
            <a:lstStyle/>
            <a:p>
              <a:pPr lvl="0" defTabSz="914400" fontAlgn="base">
                <a:spcBef>
                  <a:spcPct val="0"/>
                </a:spcBef>
                <a:spcAft>
                  <a:spcPct val="0"/>
                </a:spcAft>
              </a:pPr>
              <a:r>
                <a:rPr kumimoji="1" lang="ja-JP" altLang="en-US" b="1" dirty="0">
                  <a:solidFill>
                    <a:srgbClr val="FF3399"/>
                  </a:solidFill>
                  <a:latin typeface="ＭＳ ゴシック" pitchFamily="49" charset="-128"/>
                  <a:ea typeface="ＭＳ ゴシック" pitchFamily="49" charset="-128"/>
                </a:rPr>
                <a:t>（税別）</a:t>
              </a:r>
            </a:p>
          </p:txBody>
        </p:sp>
        <p:sp>
          <p:nvSpPr>
            <p:cNvPr id="10" name="object 260">
              <a:extLst>
                <a:ext uri="{FF2B5EF4-FFF2-40B4-BE49-F238E27FC236}">
                  <a16:creationId xmlns:a16="http://schemas.microsoft.com/office/drawing/2014/main" id="{625D2204-56CC-6774-8AA9-81BF8F66D269}"/>
                </a:ext>
              </a:extLst>
            </p:cNvPr>
            <p:cNvSpPr txBox="1"/>
            <p:nvPr/>
          </p:nvSpPr>
          <p:spPr>
            <a:xfrm>
              <a:off x="7005843" y="2521358"/>
              <a:ext cx="671054" cy="291105"/>
            </a:xfrm>
            <a:prstGeom prst="rect">
              <a:avLst/>
            </a:prstGeom>
          </p:spPr>
          <p:txBody>
            <a:bodyPr vert="horz" wrap="square" lIns="0" tIns="13970" rIns="0" bIns="0" rtlCol="0">
              <a:spAutoFit/>
            </a:bodyPr>
            <a:lstStyle/>
            <a:p>
              <a:pPr marL="12700">
                <a:lnSpc>
                  <a:spcPct val="100000"/>
                </a:lnSpc>
                <a:spcBef>
                  <a:spcPts val="110"/>
                </a:spcBef>
                <a:tabLst>
                  <a:tab pos="915035" algn="l"/>
                </a:tabLst>
              </a:pPr>
              <a:r>
                <a:rPr lang="en-US" altLang="ja-JP" dirty="0">
                  <a:latin typeface="Yu Gothic UI Semibold" panose="020B0700000000000000" pitchFamily="50" charset="-128"/>
                  <a:ea typeface="Yu Gothic UI Semibold" panose="020B0700000000000000" pitchFamily="50" charset="-128"/>
                  <a:cs typeface="Century Gothic"/>
                </a:rPr>
                <a:t>MKT</a:t>
              </a:r>
              <a:endParaRPr dirty="0">
                <a:latin typeface="Yu Gothic UI Semibold" panose="020B0700000000000000" pitchFamily="50" charset="-128"/>
                <a:ea typeface="Yu Gothic UI Semibold" panose="020B0700000000000000" pitchFamily="50" charset="-128"/>
                <a:cs typeface="Century Gothic"/>
              </a:endParaRPr>
            </a:p>
          </p:txBody>
        </p:sp>
        <p:sp>
          <p:nvSpPr>
            <p:cNvPr id="20" name="object 259">
              <a:extLst>
                <a:ext uri="{FF2B5EF4-FFF2-40B4-BE49-F238E27FC236}">
                  <a16:creationId xmlns:a16="http://schemas.microsoft.com/office/drawing/2014/main" id="{CB9B3050-08BB-D909-6561-643FF4899C9C}"/>
                </a:ext>
              </a:extLst>
            </p:cNvPr>
            <p:cNvSpPr/>
            <p:nvPr/>
          </p:nvSpPr>
          <p:spPr>
            <a:xfrm rot="10800000" flipV="1">
              <a:off x="7005842" y="2831177"/>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grpSp>
          <p:nvGrpSpPr>
            <p:cNvPr id="26" name="グループ化 25">
              <a:extLst>
                <a:ext uri="{FF2B5EF4-FFF2-40B4-BE49-F238E27FC236}">
                  <a16:creationId xmlns:a16="http://schemas.microsoft.com/office/drawing/2014/main" id="{215FE36E-52C3-3A91-88D2-1268265A8B39}"/>
                </a:ext>
              </a:extLst>
            </p:cNvPr>
            <p:cNvGrpSpPr/>
            <p:nvPr/>
          </p:nvGrpSpPr>
          <p:grpSpPr>
            <a:xfrm>
              <a:off x="9660386" y="1848614"/>
              <a:ext cx="1395000" cy="252313"/>
              <a:chOff x="9217441" y="528159"/>
              <a:chExt cx="1395000" cy="252313"/>
            </a:xfrm>
          </p:grpSpPr>
          <p:sp>
            <p:nvSpPr>
              <p:cNvPr id="21" name="角丸四角形 621">
                <a:extLst>
                  <a:ext uri="{FF2B5EF4-FFF2-40B4-BE49-F238E27FC236}">
                    <a16:creationId xmlns:a16="http://schemas.microsoft.com/office/drawing/2014/main" id="{8331376A-7E09-ED2A-D4F0-0EBA5F7E065D}"/>
                  </a:ext>
                </a:extLst>
              </p:cNvPr>
              <p:cNvSpPr/>
              <p:nvPr/>
            </p:nvSpPr>
            <p:spPr>
              <a:xfrm>
                <a:off x="9217441" y="528159"/>
                <a:ext cx="1299416" cy="248462"/>
              </a:xfrm>
              <a:prstGeom prst="roundRect">
                <a:avLst/>
              </a:prstGeom>
              <a:solidFill>
                <a:schemeClr val="bg1"/>
              </a:solidFill>
              <a:ln w="3175">
                <a:solidFill>
                  <a:srgbClr val="EC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object 258">
                <a:extLst>
                  <a:ext uri="{FF2B5EF4-FFF2-40B4-BE49-F238E27FC236}">
                    <a16:creationId xmlns:a16="http://schemas.microsoft.com/office/drawing/2014/main" id="{04D764B9-45A7-D640-7639-D1EBE339EB73}"/>
                  </a:ext>
                </a:extLst>
              </p:cNvPr>
              <p:cNvSpPr txBox="1"/>
              <p:nvPr/>
            </p:nvSpPr>
            <p:spPr>
              <a:xfrm>
                <a:off x="9313025" y="623954"/>
                <a:ext cx="1299416" cy="156518"/>
              </a:xfrm>
              <a:prstGeom prst="rect">
                <a:avLst/>
              </a:prstGeom>
            </p:spPr>
            <p:txBody>
              <a:bodyPr vert="horz" wrap="square" lIns="0" tIns="12700" rIns="0" bIns="0" rtlCol="0">
                <a:spAutoFit/>
              </a:bodyPr>
              <a:lstStyle/>
              <a:p>
                <a:pPr marL="12700">
                  <a:lnSpc>
                    <a:spcPts val="910"/>
                  </a:lnSpc>
                  <a:spcBef>
                    <a:spcPts val="100"/>
                  </a:spcBef>
                </a:pPr>
                <a:r>
                  <a:rPr lang="ja-JP" altLang="en-US" sz="1600" b="1" dirty="0">
                    <a:solidFill>
                      <a:srgbClr val="EC008C"/>
                    </a:solidFill>
                    <a:latin typeface="游ゴシック" panose="020B0400000000000000" pitchFamily="50" charset="-128"/>
                    <a:cs typeface="Microsoft JhengHei"/>
                  </a:rPr>
                  <a:t>軽減税率</a:t>
                </a:r>
                <a:r>
                  <a:rPr lang="en-US" altLang="ja-JP" sz="1600" b="1" dirty="0">
                    <a:solidFill>
                      <a:srgbClr val="EC008C"/>
                    </a:solidFill>
                    <a:latin typeface="游ゴシック" panose="020B0400000000000000" pitchFamily="50" charset="-128"/>
                    <a:cs typeface="Microsoft JhengHei"/>
                  </a:rPr>
                  <a:t>8</a:t>
                </a:r>
                <a:r>
                  <a:rPr lang="ja-JP" altLang="en-US" sz="1600" b="1" dirty="0">
                    <a:solidFill>
                      <a:srgbClr val="EC008C"/>
                    </a:solidFill>
                    <a:latin typeface="游ゴシック" panose="020B0400000000000000" pitchFamily="50" charset="-128"/>
                    <a:cs typeface="Microsoft JhengHei"/>
                  </a:rPr>
                  <a:t>％</a:t>
                </a:r>
              </a:p>
            </p:txBody>
          </p:sp>
        </p:grpSp>
        <p:sp>
          <p:nvSpPr>
            <p:cNvPr id="19" name="object 254">
              <a:extLst>
                <a:ext uri="{FF2B5EF4-FFF2-40B4-BE49-F238E27FC236}">
                  <a16:creationId xmlns:a16="http://schemas.microsoft.com/office/drawing/2014/main" id="{60AB1BB2-6BEF-AE21-C530-1A815CBFD38D}"/>
                </a:ext>
              </a:extLst>
            </p:cNvPr>
            <p:cNvSpPr txBox="1"/>
            <p:nvPr/>
          </p:nvSpPr>
          <p:spPr>
            <a:xfrm>
              <a:off x="6999592" y="3409692"/>
              <a:ext cx="4750856" cy="869918"/>
            </a:xfrm>
            <a:prstGeom prst="rect">
              <a:avLst/>
            </a:prstGeom>
          </p:spPr>
          <p:txBody>
            <a:bodyPr vert="horz" wrap="square" lIns="0" tIns="13335" rIns="0" bIns="0" rtlCol="0">
              <a:spAutoFit/>
            </a:bodyPr>
            <a:lstStyle/>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パッケージサイズ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16.9×8.1×5cm</a:t>
              </a: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荷姿　化粧箱入り</a:t>
              </a: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賞味期間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180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日（残日数</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90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日以上）</a:t>
              </a:r>
              <a:endParaRPr lang="en-US" altLang="ja-JP" sz="2800" spc="5" dirty="0">
                <a:solidFill>
                  <a:srgbClr val="231F20"/>
                </a:solidFill>
                <a:latin typeface="游ゴシック Medium" panose="020B0500000000000000" pitchFamily="50" charset="-128"/>
                <a:ea typeface="游ゴシック Medium" panose="020B0500000000000000" pitchFamily="50" charset="-128"/>
                <a:cs typeface="PMingLiU"/>
              </a:endParaRPr>
            </a:p>
          </p:txBody>
        </p:sp>
        <p:grpSp>
          <p:nvGrpSpPr>
            <p:cNvPr id="31" name="グループ化 30">
              <a:extLst>
                <a:ext uri="{FF2B5EF4-FFF2-40B4-BE49-F238E27FC236}">
                  <a16:creationId xmlns:a16="http://schemas.microsoft.com/office/drawing/2014/main" id="{D3E07F63-4B43-FC5E-B8C6-7F9F2AE799F3}"/>
                </a:ext>
              </a:extLst>
            </p:cNvPr>
            <p:cNvGrpSpPr/>
            <p:nvPr/>
          </p:nvGrpSpPr>
          <p:grpSpPr>
            <a:xfrm>
              <a:off x="9378646" y="4562653"/>
              <a:ext cx="2312176" cy="370552"/>
              <a:chOff x="9275349" y="5605430"/>
              <a:chExt cx="2129980" cy="370552"/>
            </a:xfrm>
          </p:grpSpPr>
          <p:sp>
            <p:nvSpPr>
              <p:cNvPr id="32" name="テキスト ボックス 31">
                <a:extLst>
                  <a:ext uri="{FF2B5EF4-FFF2-40B4-BE49-F238E27FC236}">
                    <a16:creationId xmlns:a16="http://schemas.microsoft.com/office/drawing/2014/main" id="{85568551-49B1-AE10-2CDA-EC7F02F405B5}"/>
                  </a:ext>
                </a:extLst>
              </p:cNvPr>
              <p:cNvSpPr txBox="1"/>
              <p:nvPr/>
            </p:nvSpPr>
            <p:spPr>
              <a:xfrm>
                <a:off x="9290186" y="5605430"/>
                <a:ext cx="2115143" cy="370552"/>
              </a:xfrm>
              <a:prstGeom prst="rect">
                <a:avLst/>
              </a:prstGeom>
              <a:solidFill>
                <a:schemeClr val="bg1"/>
              </a:solidFill>
              <a:ln w="12700">
                <a:solidFill>
                  <a:srgbClr val="00AEEF"/>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33" name="object 254">
                <a:extLst>
                  <a:ext uri="{FF2B5EF4-FFF2-40B4-BE49-F238E27FC236}">
                    <a16:creationId xmlns:a16="http://schemas.microsoft.com/office/drawing/2014/main" id="{8AF88AF2-36FE-7E9F-4FD6-258B9A59D012}"/>
                  </a:ext>
                </a:extLst>
              </p:cNvPr>
              <p:cNvSpPr txBox="1"/>
              <p:nvPr/>
            </p:nvSpPr>
            <p:spPr>
              <a:xfrm>
                <a:off x="9275349" y="5813056"/>
                <a:ext cx="2109066" cy="151773"/>
              </a:xfrm>
              <a:prstGeom prst="rect">
                <a:avLst/>
              </a:prstGeom>
            </p:spPr>
            <p:txBody>
              <a:bodyPr vert="horz" wrap="square" lIns="0" tIns="13335" rIns="0" bIns="0" rtlCol="0">
                <a:spAutoFit/>
              </a:bodyPr>
              <a:lstStyle/>
              <a:p>
                <a:pPr marL="12700" algn="ctr">
                  <a:lnSpc>
                    <a:spcPts val="700"/>
                  </a:lnSpc>
                  <a:tabLst>
                    <a:tab pos="290830" algn="l"/>
                  </a:tabLst>
                </a:pP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出荷まで約</a:t>
                </a:r>
                <a:r>
                  <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rPr>
                  <a:t>4</a:t>
                </a: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日</a:t>
                </a:r>
                <a:endPar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grpSp>
        <p:grpSp>
          <p:nvGrpSpPr>
            <p:cNvPr id="37" name="グループ化 36">
              <a:extLst>
                <a:ext uri="{FF2B5EF4-FFF2-40B4-BE49-F238E27FC236}">
                  <a16:creationId xmlns:a16="http://schemas.microsoft.com/office/drawing/2014/main" id="{C6AAE121-772C-049D-D197-2C83B019C9EE}"/>
                </a:ext>
              </a:extLst>
            </p:cNvPr>
            <p:cNvGrpSpPr/>
            <p:nvPr/>
          </p:nvGrpSpPr>
          <p:grpSpPr>
            <a:xfrm>
              <a:off x="6917406" y="4562653"/>
              <a:ext cx="2609952" cy="370552"/>
              <a:chOff x="8916045" y="5987830"/>
              <a:chExt cx="2109066" cy="370552"/>
            </a:xfrm>
          </p:grpSpPr>
          <p:sp>
            <p:nvSpPr>
              <p:cNvPr id="38" name="テキスト ボックス 37">
                <a:extLst>
                  <a:ext uri="{FF2B5EF4-FFF2-40B4-BE49-F238E27FC236}">
                    <a16:creationId xmlns:a16="http://schemas.microsoft.com/office/drawing/2014/main" id="{79CD6447-194A-5254-446B-0FDE96BA2761}"/>
                  </a:ext>
                </a:extLst>
              </p:cNvPr>
              <p:cNvSpPr txBox="1"/>
              <p:nvPr/>
            </p:nvSpPr>
            <p:spPr>
              <a:xfrm>
                <a:off x="9054452" y="5987830"/>
                <a:ext cx="1856063" cy="370552"/>
              </a:xfrm>
              <a:prstGeom prst="rect">
                <a:avLst/>
              </a:prstGeom>
              <a:solidFill>
                <a:schemeClr val="bg1"/>
              </a:solidFill>
              <a:ln w="12700">
                <a:solidFill>
                  <a:srgbClr val="EC008C"/>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39" name="object 254">
                <a:extLst>
                  <a:ext uri="{FF2B5EF4-FFF2-40B4-BE49-F238E27FC236}">
                    <a16:creationId xmlns:a16="http://schemas.microsoft.com/office/drawing/2014/main" id="{ABA42A1D-3965-CD03-F757-C814B20A62AF}"/>
                  </a:ext>
                </a:extLst>
              </p:cNvPr>
              <p:cNvSpPr txBox="1"/>
              <p:nvPr/>
            </p:nvSpPr>
            <p:spPr>
              <a:xfrm>
                <a:off x="8916045" y="6195456"/>
                <a:ext cx="2109066" cy="151773"/>
              </a:xfrm>
              <a:prstGeom prst="rect">
                <a:avLst/>
              </a:prstGeom>
              <a:ln>
                <a:noFill/>
              </a:ln>
            </p:spPr>
            <p:txBody>
              <a:bodyPr vert="horz" wrap="square" lIns="0" tIns="13335" rIns="0" bIns="0" rtlCol="0">
                <a:spAutoFit/>
              </a:bodyPr>
              <a:lstStyle/>
              <a:p>
                <a:pPr marL="12700" algn="ctr">
                  <a:lnSpc>
                    <a:spcPts val="700"/>
                  </a:lnSpc>
                  <a:tabLst>
                    <a:tab pos="290830" algn="l"/>
                  </a:tabLst>
                </a:pPr>
                <a:r>
                  <a:rPr lang="ja-JP" altLang="en-US" sz="2000" spc="5" dirty="0">
                    <a:solidFill>
                      <a:srgbClr val="EC008C"/>
                    </a:solidFill>
                    <a:latin typeface="游ゴシック Medium" panose="020B0500000000000000" pitchFamily="50" charset="-128"/>
                    <a:ea typeface="游ゴシック Medium" panose="020B0500000000000000" pitchFamily="50" charset="-128"/>
                    <a:cs typeface="PMingLiU"/>
                  </a:rPr>
                  <a:t>カートン割れ不可</a:t>
                </a:r>
                <a:endParaRPr lang="en-US" altLang="ja-JP" sz="2000" spc="5" dirty="0">
                  <a:solidFill>
                    <a:srgbClr val="EC008C"/>
                  </a:solidFill>
                  <a:latin typeface="游ゴシック Medium" panose="020B0500000000000000" pitchFamily="50" charset="-128"/>
                  <a:ea typeface="游ゴシック Medium" panose="020B0500000000000000" pitchFamily="50" charset="-128"/>
                  <a:cs typeface="PMingLiU"/>
                </a:endParaRPr>
              </a:p>
            </p:txBody>
          </p:sp>
        </p:grpSp>
      </p:grpSp>
      <p:sp>
        <p:nvSpPr>
          <p:cNvPr id="16" name="正方形/長方形 15">
            <a:extLst>
              <a:ext uri="{FF2B5EF4-FFF2-40B4-BE49-F238E27FC236}">
                <a16:creationId xmlns:a16="http://schemas.microsoft.com/office/drawing/2014/main" id="{635821D4-89A0-398E-B994-CC309DBC4B82}"/>
              </a:ext>
            </a:extLst>
          </p:cNvPr>
          <p:cNvSpPr/>
          <p:nvPr/>
        </p:nvSpPr>
        <p:spPr>
          <a:xfrm>
            <a:off x="0" y="0"/>
            <a:ext cx="6777648" cy="6858000"/>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p>
        </p:txBody>
      </p:sp>
      <p:sp>
        <p:nvSpPr>
          <p:cNvPr id="53" name="正方形/長方形 52">
            <a:extLst>
              <a:ext uri="{FF2B5EF4-FFF2-40B4-BE49-F238E27FC236}">
                <a16:creationId xmlns:a16="http://schemas.microsoft.com/office/drawing/2014/main" id="{60FF7616-2AA5-34C0-5ACC-AB4C9FE28AF4}"/>
              </a:ext>
            </a:extLst>
          </p:cNvPr>
          <p:cNvSpPr/>
          <p:nvPr/>
        </p:nvSpPr>
        <p:spPr>
          <a:xfrm>
            <a:off x="3893797" y="256777"/>
            <a:ext cx="1079075" cy="497439"/>
          </a:xfrm>
          <a:prstGeom prst="rect">
            <a:avLst/>
          </a:prstGeom>
          <a:solidFill>
            <a:srgbClr val="FF000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48" name="テキスト ボックス 47">
            <a:extLst>
              <a:ext uri="{FF2B5EF4-FFF2-40B4-BE49-F238E27FC236}">
                <a16:creationId xmlns:a16="http://schemas.microsoft.com/office/drawing/2014/main" id="{C8BFCB2F-D9F4-7F69-992F-3C4FF833D426}"/>
              </a:ext>
            </a:extLst>
          </p:cNvPr>
          <p:cNvSpPr txBox="1"/>
          <p:nvPr/>
        </p:nvSpPr>
        <p:spPr>
          <a:xfrm>
            <a:off x="4101565" y="341170"/>
            <a:ext cx="646331" cy="369332"/>
          </a:xfrm>
          <a:prstGeom prst="rect">
            <a:avLst/>
          </a:prstGeom>
          <a:noFill/>
          <a:ln>
            <a:noFill/>
          </a:ln>
        </p:spPr>
        <p:txBody>
          <a:bodyPr wrap="none" rtlCol="0">
            <a:spAutoFit/>
          </a:bodyPr>
          <a:lstStyle/>
          <a:p>
            <a:r>
              <a:rPr kumimoji="1" lang="ja-JP" altLang="en-US" b="1" dirty="0">
                <a:solidFill>
                  <a:schemeClr val="bg1"/>
                </a:solidFill>
              </a:rPr>
              <a:t>岩手</a:t>
            </a:r>
          </a:p>
        </p:txBody>
      </p:sp>
      <p:sp>
        <p:nvSpPr>
          <p:cNvPr id="2" name="テキスト ボックス 1">
            <a:extLst>
              <a:ext uri="{FF2B5EF4-FFF2-40B4-BE49-F238E27FC236}">
                <a16:creationId xmlns:a16="http://schemas.microsoft.com/office/drawing/2014/main" id="{32AD1536-2D32-571A-C66A-2CCDCFF021C4}"/>
              </a:ext>
            </a:extLst>
          </p:cNvPr>
          <p:cNvSpPr txBox="1"/>
          <p:nvPr/>
        </p:nvSpPr>
        <p:spPr>
          <a:xfrm>
            <a:off x="11654136" y="2950417"/>
            <a:ext cx="461664" cy="523220"/>
          </a:xfrm>
          <a:prstGeom prst="rect">
            <a:avLst/>
          </a:prstGeom>
          <a:noFill/>
        </p:spPr>
        <p:txBody>
          <a:bodyPr wrap="square" rtlCol="0">
            <a:spAutoFit/>
          </a:bodyPr>
          <a:lstStyle/>
          <a:p>
            <a:pPr algn="ctr"/>
            <a:r>
              <a:rPr lang="ja-JP" altLang="en-US" sz="2800" dirty="0">
                <a:solidFill>
                  <a:srgbClr val="EC008C"/>
                </a:solidFill>
              </a:rPr>
              <a:t>＊</a:t>
            </a:r>
            <a:endParaRPr kumimoji="1" lang="ja-JP" altLang="en-US" sz="2800" dirty="0">
              <a:solidFill>
                <a:srgbClr val="EC008C"/>
              </a:solidFill>
            </a:endParaRPr>
          </a:p>
        </p:txBody>
      </p:sp>
      <p:pic>
        <p:nvPicPr>
          <p:cNvPr id="5" name="図 4">
            <a:extLst>
              <a:ext uri="{FF2B5EF4-FFF2-40B4-BE49-F238E27FC236}">
                <a16:creationId xmlns:a16="http://schemas.microsoft.com/office/drawing/2014/main" id="{237F982F-6852-632F-952D-ECC63BED82DA}"/>
              </a:ext>
            </a:extLst>
          </p:cNvPr>
          <p:cNvPicPr>
            <a:picLocks noChangeAspect="1"/>
          </p:cNvPicPr>
          <p:nvPr/>
        </p:nvPicPr>
        <p:blipFill>
          <a:blip r:embed="rId2"/>
          <a:srcRect l="24876" t="13628" r="37647" b="11440"/>
          <a:stretch>
            <a:fillRect/>
          </a:stretch>
        </p:blipFill>
        <p:spPr>
          <a:xfrm>
            <a:off x="3989854" y="126626"/>
            <a:ext cx="2223962" cy="2501280"/>
          </a:xfrm>
          <a:prstGeom prst="rect">
            <a:avLst/>
          </a:prstGeom>
        </p:spPr>
      </p:pic>
      <p:pic>
        <p:nvPicPr>
          <p:cNvPr id="22" name="図 21">
            <a:extLst>
              <a:ext uri="{FF2B5EF4-FFF2-40B4-BE49-F238E27FC236}">
                <a16:creationId xmlns:a16="http://schemas.microsoft.com/office/drawing/2014/main" id="{B3EA67B8-22E2-8BB1-EAD9-84F393E41D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12526" y="4608576"/>
            <a:ext cx="3279571" cy="2188465"/>
          </a:xfrm>
          <a:prstGeom prst="rect">
            <a:avLst/>
          </a:prstGeom>
          <a:ln>
            <a:noFill/>
          </a:ln>
          <a:effectLst>
            <a:softEdge rad="112500"/>
          </a:effectLst>
        </p:spPr>
      </p:pic>
      <p:pic>
        <p:nvPicPr>
          <p:cNvPr id="28" name="図 27">
            <a:extLst>
              <a:ext uri="{FF2B5EF4-FFF2-40B4-BE49-F238E27FC236}">
                <a16:creationId xmlns:a16="http://schemas.microsoft.com/office/drawing/2014/main" id="{BE7C3945-884A-0FA8-53A7-2C8B069836D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200" y="2225943"/>
            <a:ext cx="4430865" cy="3016493"/>
          </a:xfrm>
          <a:prstGeom prst="rect">
            <a:avLst/>
          </a:prstGeom>
        </p:spPr>
      </p:pic>
      <p:sp>
        <p:nvSpPr>
          <p:cNvPr id="29" name="テキスト ボックス 28">
            <a:extLst>
              <a:ext uri="{FF2B5EF4-FFF2-40B4-BE49-F238E27FC236}">
                <a16:creationId xmlns:a16="http://schemas.microsoft.com/office/drawing/2014/main" id="{824DFF88-1D62-2768-569F-65CCE413903F}"/>
              </a:ext>
            </a:extLst>
          </p:cNvPr>
          <p:cNvSpPr txBox="1"/>
          <p:nvPr/>
        </p:nvSpPr>
        <p:spPr>
          <a:xfrm>
            <a:off x="7121008" y="543155"/>
            <a:ext cx="1584508"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成約記念品に</a:t>
            </a:r>
            <a:r>
              <a:rPr lang="ja-JP" altLang="en-US" sz="1400" dirty="0">
                <a:solidFill>
                  <a:schemeClr val="bg1"/>
                </a:solidFill>
                <a:highlight>
                  <a:srgbClr val="FFFF00"/>
                </a:highlight>
                <a:latin typeface="BIZ UDPゴシック" panose="020B0400000000000000" pitchFamily="50" charset="-128"/>
                <a:ea typeface="BIZ UDPゴシック" panose="020B0400000000000000" pitchFamily="50" charset="-128"/>
              </a:rPr>
              <a:t>　</a:t>
            </a:r>
          </a:p>
        </p:txBody>
      </p:sp>
      <p:sp>
        <p:nvSpPr>
          <p:cNvPr id="30" name="テキスト ボックス 29">
            <a:extLst>
              <a:ext uri="{FF2B5EF4-FFF2-40B4-BE49-F238E27FC236}">
                <a16:creationId xmlns:a16="http://schemas.microsoft.com/office/drawing/2014/main" id="{382CEFEC-6EF7-D7EA-1A14-8096FC68F4FD}"/>
              </a:ext>
            </a:extLst>
          </p:cNvPr>
          <p:cNvSpPr txBox="1"/>
          <p:nvPr/>
        </p:nvSpPr>
        <p:spPr>
          <a:xfrm>
            <a:off x="8437700" y="541808"/>
            <a:ext cx="1830155"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見積もり特典に</a:t>
            </a:r>
          </a:p>
        </p:txBody>
      </p:sp>
      <p:cxnSp>
        <p:nvCxnSpPr>
          <p:cNvPr id="34" name="直線コネクタ 33">
            <a:extLst>
              <a:ext uri="{FF2B5EF4-FFF2-40B4-BE49-F238E27FC236}">
                <a16:creationId xmlns:a16="http://schemas.microsoft.com/office/drawing/2014/main" id="{4C231EAE-DD87-DA02-21D2-A5E7E41CD3F7}"/>
              </a:ext>
            </a:extLst>
          </p:cNvPr>
          <p:cNvCxnSpPr>
            <a:cxnSpLocks/>
          </p:cNvCxnSpPr>
          <p:nvPr/>
        </p:nvCxnSpPr>
        <p:spPr>
          <a:xfrm flipH="1">
            <a:off x="9898851" y="866411"/>
            <a:ext cx="118021" cy="131643"/>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F02C7947-55A2-3C5C-DF05-3856EB9AD9D9}"/>
              </a:ext>
            </a:extLst>
          </p:cNvPr>
          <p:cNvCxnSpPr>
            <a:cxnSpLocks/>
          </p:cNvCxnSpPr>
          <p:nvPr/>
        </p:nvCxnSpPr>
        <p:spPr>
          <a:xfrm flipH="1">
            <a:off x="7157881" y="877965"/>
            <a:ext cx="2659148" cy="0"/>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sp>
        <p:nvSpPr>
          <p:cNvPr id="36" name="テキスト ボックス 35">
            <a:extLst>
              <a:ext uri="{FF2B5EF4-FFF2-40B4-BE49-F238E27FC236}">
                <a16:creationId xmlns:a16="http://schemas.microsoft.com/office/drawing/2014/main" id="{1D23659F-E278-B798-C663-AD121B31E307}"/>
              </a:ext>
            </a:extLst>
          </p:cNvPr>
          <p:cNvSpPr txBox="1"/>
          <p:nvPr/>
        </p:nvSpPr>
        <p:spPr>
          <a:xfrm>
            <a:off x="9912237" y="536748"/>
            <a:ext cx="2017334"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ご当地抽選会の景品に</a:t>
            </a:r>
          </a:p>
        </p:txBody>
      </p:sp>
      <p:cxnSp>
        <p:nvCxnSpPr>
          <p:cNvPr id="40" name="直線コネクタ 39">
            <a:extLst>
              <a:ext uri="{FF2B5EF4-FFF2-40B4-BE49-F238E27FC236}">
                <a16:creationId xmlns:a16="http://schemas.microsoft.com/office/drawing/2014/main" id="{FA50F69D-BE1D-C9ED-B3FB-042DB301ADCD}"/>
              </a:ext>
            </a:extLst>
          </p:cNvPr>
          <p:cNvCxnSpPr>
            <a:cxnSpLocks/>
          </p:cNvCxnSpPr>
          <p:nvPr/>
        </p:nvCxnSpPr>
        <p:spPr>
          <a:xfrm flipH="1">
            <a:off x="10009053" y="872992"/>
            <a:ext cx="1876339" cy="0"/>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pic>
        <p:nvPicPr>
          <p:cNvPr id="11" name="図 10">
            <a:extLst>
              <a:ext uri="{FF2B5EF4-FFF2-40B4-BE49-F238E27FC236}">
                <a16:creationId xmlns:a16="http://schemas.microsoft.com/office/drawing/2014/main" id="{E0B85D25-42DA-E896-EEDF-F966E52D6DC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7078" y="223874"/>
            <a:ext cx="3041965" cy="1416716"/>
          </a:xfrm>
          <a:prstGeom prst="rect">
            <a:avLst/>
          </a:prstGeom>
        </p:spPr>
      </p:pic>
    </p:spTree>
    <p:extLst>
      <p:ext uri="{BB962C8B-B14F-4D97-AF65-F5344CB8AC3E}">
        <p14:creationId xmlns:p14="http://schemas.microsoft.com/office/powerpoint/2010/main" val="661994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F1E66-B00A-9396-DBF2-F83B53DB13BC}"/>
            </a:ext>
          </a:extLst>
        </p:cNvPr>
        <p:cNvGrpSpPr/>
        <p:nvPr/>
      </p:nvGrpSpPr>
      <p:grpSpPr>
        <a:xfrm>
          <a:off x="0" y="0"/>
          <a:ext cx="0" cy="0"/>
          <a:chOff x="0" y="0"/>
          <a:chExt cx="0" cy="0"/>
        </a:xfrm>
      </p:grpSpPr>
      <p:sp>
        <p:nvSpPr>
          <p:cNvPr id="59" name="直角三角形 58">
            <a:extLst>
              <a:ext uri="{FF2B5EF4-FFF2-40B4-BE49-F238E27FC236}">
                <a16:creationId xmlns:a16="http://schemas.microsoft.com/office/drawing/2014/main" id="{B5DB3E9C-7D52-FAB6-1272-E82621247ED4}"/>
              </a:ext>
            </a:extLst>
          </p:cNvPr>
          <p:cNvSpPr/>
          <p:nvPr/>
        </p:nvSpPr>
        <p:spPr>
          <a:xfrm rot="16200000">
            <a:off x="8943955" y="3610793"/>
            <a:ext cx="2465393" cy="4058048"/>
          </a:xfrm>
          <a:prstGeom prst="r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17" name="グループ化 16">
            <a:extLst>
              <a:ext uri="{FF2B5EF4-FFF2-40B4-BE49-F238E27FC236}">
                <a16:creationId xmlns:a16="http://schemas.microsoft.com/office/drawing/2014/main" id="{A94002EA-99ED-D55B-786A-B1EE186BB2E7}"/>
              </a:ext>
            </a:extLst>
          </p:cNvPr>
          <p:cNvGrpSpPr/>
          <p:nvPr/>
        </p:nvGrpSpPr>
        <p:grpSpPr>
          <a:xfrm>
            <a:off x="6999379" y="1858185"/>
            <a:ext cx="4833042" cy="3810732"/>
            <a:chOff x="6917406" y="1122473"/>
            <a:chExt cx="4833042" cy="3810732"/>
          </a:xfrm>
        </p:grpSpPr>
        <p:sp>
          <p:nvSpPr>
            <p:cNvPr id="3" name="object 258">
              <a:extLst>
                <a:ext uri="{FF2B5EF4-FFF2-40B4-BE49-F238E27FC236}">
                  <a16:creationId xmlns:a16="http://schemas.microsoft.com/office/drawing/2014/main" id="{5159BC17-9921-5C38-1D47-A41BC95D55CF}"/>
                </a:ext>
              </a:extLst>
            </p:cNvPr>
            <p:cNvSpPr txBox="1"/>
            <p:nvPr/>
          </p:nvSpPr>
          <p:spPr>
            <a:xfrm>
              <a:off x="6979935" y="1122473"/>
              <a:ext cx="4638073" cy="569836"/>
            </a:xfrm>
            <a:prstGeom prst="rect">
              <a:avLst/>
            </a:prstGeom>
          </p:spPr>
          <p:txBody>
            <a:bodyPr vert="horz" wrap="square" lIns="0" tIns="12700" rIns="0" bIns="0" rtlCol="0">
              <a:spAutoFit/>
            </a:bodyPr>
            <a:lstStyle/>
            <a:p>
              <a:pPr marL="12700">
                <a:lnSpc>
                  <a:spcPts val="910"/>
                </a:lnSpc>
                <a:spcBef>
                  <a:spcPts val="100"/>
                </a:spcBef>
              </a:pPr>
              <a:r>
                <a:rPr lang="ja-JP" altLang="en-US" sz="2400" b="1" dirty="0">
                  <a:latin typeface="游ゴシック" panose="020B0400000000000000" pitchFamily="50" charset="-128"/>
                  <a:cs typeface="Microsoft JhengHei"/>
                </a:rPr>
                <a:t>小岩井農場</a:t>
              </a:r>
              <a:endParaRPr lang="en-US" altLang="ja-JP" sz="2400" b="1" dirty="0">
                <a:latin typeface="游ゴシック" panose="020B0400000000000000" pitchFamily="50" charset="-128"/>
                <a:cs typeface="Microsoft JhengHei"/>
              </a:endParaRPr>
            </a:p>
            <a:p>
              <a:pPr marL="12700">
                <a:lnSpc>
                  <a:spcPts val="910"/>
                </a:lnSpc>
                <a:spcBef>
                  <a:spcPts val="100"/>
                </a:spcBef>
              </a:pPr>
              <a:endParaRPr lang="en-US" altLang="ja-JP" sz="2400" b="1" dirty="0">
                <a:latin typeface="游ゴシック" panose="020B0400000000000000" pitchFamily="50" charset="-128"/>
                <a:cs typeface="Microsoft JhengHei"/>
              </a:endParaRPr>
            </a:p>
            <a:p>
              <a:pPr marL="12700">
                <a:lnSpc>
                  <a:spcPts val="910"/>
                </a:lnSpc>
                <a:spcBef>
                  <a:spcPts val="100"/>
                </a:spcBef>
              </a:pPr>
              <a:endParaRPr lang="en-US" altLang="ja-JP" sz="2400" b="1" dirty="0">
                <a:latin typeface="游ゴシック" panose="020B0400000000000000" pitchFamily="50" charset="-128"/>
                <a:cs typeface="Microsoft JhengHei"/>
              </a:endParaRPr>
            </a:p>
            <a:p>
              <a:pPr marL="12700">
                <a:lnSpc>
                  <a:spcPts val="910"/>
                </a:lnSpc>
                <a:spcBef>
                  <a:spcPts val="100"/>
                </a:spcBef>
              </a:pPr>
              <a:r>
                <a:rPr lang="ja-JP" altLang="en-US" sz="2400" b="1" dirty="0">
                  <a:latin typeface="游ゴシック" panose="020B0400000000000000" pitchFamily="50" charset="-128"/>
                  <a:cs typeface="Microsoft JhengHei"/>
                </a:rPr>
                <a:t>小岩井バタークッキー</a:t>
              </a:r>
              <a:r>
                <a:rPr lang="en-US" altLang="ja-JP" sz="2400" b="1" dirty="0">
                  <a:latin typeface="游ゴシック" panose="020B0400000000000000" pitchFamily="50" charset="-128"/>
                  <a:cs typeface="Microsoft JhengHei"/>
                </a:rPr>
                <a:t>10</a:t>
              </a:r>
              <a:r>
                <a:rPr lang="ja-JP" altLang="en-US" sz="2400" b="1" dirty="0">
                  <a:latin typeface="游ゴシック" panose="020B0400000000000000" pitchFamily="50" charset="-128"/>
                  <a:cs typeface="Microsoft JhengHei"/>
                </a:rPr>
                <a:t>枚入り</a:t>
              </a:r>
            </a:p>
          </p:txBody>
        </p:sp>
        <p:sp>
          <p:nvSpPr>
            <p:cNvPr id="4" name="object 253">
              <a:extLst>
                <a:ext uri="{FF2B5EF4-FFF2-40B4-BE49-F238E27FC236}">
                  <a16:creationId xmlns:a16="http://schemas.microsoft.com/office/drawing/2014/main" id="{FCAB075D-C8A6-CECC-8BD0-A99330FF7A73}"/>
                </a:ext>
              </a:extLst>
            </p:cNvPr>
            <p:cNvSpPr txBox="1"/>
            <p:nvPr/>
          </p:nvSpPr>
          <p:spPr>
            <a:xfrm>
              <a:off x="6979934" y="3050697"/>
              <a:ext cx="4638073" cy="153568"/>
            </a:xfrm>
            <a:prstGeom prst="rect">
              <a:avLst/>
            </a:prstGeom>
          </p:spPr>
          <p:txBody>
            <a:bodyPr vert="horz" wrap="square" lIns="0" tIns="13335" rIns="0" bIns="0" rtlCol="0">
              <a:spAutoFit/>
            </a:bodyPr>
            <a:lstStyle/>
            <a:p>
              <a:pPr marL="12700">
                <a:lnSpc>
                  <a:spcPts val="630"/>
                </a:lnSpc>
                <a:spcBef>
                  <a:spcPts val="105"/>
                </a:spcBef>
              </a:pPr>
              <a:r>
                <a:rPr lang="ja-JP" altLang="en-US" sz="2400" b="1" spc="50" dirty="0">
                  <a:solidFill>
                    <a:srgbClr val="00AEEF"/>
                  </a:solidFill>
                  <a:latin typeface="Microsoft JhengHei"/>
                  <a:cs typeface="Microsoft JhengHei"/>
                </a:rPr>
                <a:t>申込単位 </a:t>
              </a:r>
              <a:r>
                <a:rPr lang="en-US" altLang="ja-JP" sz="2400" b="1" spc="50" dirty="0">
                  <a:solidFill>
                    <a:srgbClr val="00AEEF"/>
                  </a:solidFill>
                  <a:latin typeface="Microsoft JhengHei"/>
                  <a:cs typeface="Microsoft JhengHei"/>
                </a:rPr>
                <a:t>20</a:t>
              </a:r>
              <a:r>
                <a:rPr lang="ja-JP" altLang="en-US" sz="2400" b="1" spc="50" dirty="0">
                  <a:solidFill>
                    <a:srgbClr val="00AEEF"/>
                  </a:solidFill>
                  <a:latin typeface="Microsoft JhengHei"/>
                  <a:cs typeface="Microsoft JhengHei"/>
                </a:rPr>
                <a:t>箱</a:t>
              </a:r>
              <a:r>
                <a:rPr lang="en-US" altLang="ja-JP" sz="2400" b="1" spc="50" dirty="0">
                  <a:solidFill>
                    <a:srgbClr val="00AEEF"/>
                  </a:solidFill>
                  <a:latin typeface="Microsoft JhengHei"/>
                  <a:cs typeface="Microsoft JhengHei"/>
                </a:rPr>
                <a:t>(20×1</a:t>
              </a:r>
              <a:r>
                <a:rPr lang="ja-JP" altLang="en-US" sz="2400" b="1" spc="50" dirty="0">
                  <a:solidFill>
                    <a:srgbClr val="00AEEF"/>
                  </a:solidFill>
                  <a:latin typeface="Microsoft JhengHei"/>
                  <a:cs typeface="Microsoft JhengHei"/>
                </a:rPr>
                <a:t>カートン</a:t>
              </a:r>
              <a:r>
                <a:rPr lang="en-US" altLang="ja-JP" sz="2400" b="1" spc="50" dirty="0">
                  <a:solidFill>
                    <a:srgbClr val="00AEEF"/>
                  </a:solidFill>
                  <a:latin typeface="Microsoft JhengHei"/>
                  <a:cs typeface="Microsoft JhengHei"/>
                </a:rPr>
                <a:t>)</a:t>
              </a:r>
              <a:endParaRPr sz="2400" dirty="0">
                <a:latin typeface="Microsoft JhengHei"/>
                <a:cs typeface="Microsoft JhengHei"/>
              </a:endParaRPr>
            </a:p>
          </p:txBody>
        </p:sp>
        <p:sp>
          <p:nvSpPr>
            <p:cNvPr id="6" name="object 259">
              <a:extLst>
                <a:ext uri="{FF2B5EF4-FFF2-40B4-BE49-F238E27FC236}">
                  <a16:creationId xmlns:a16="http://schemas.microsoft.com/office/drawing/2014/main" id="{9CAF1C59-AADE-CA8C-C7D2-4904F004232B}"/>
                </a:ext>
              </a:extLst>
            </p:cNvPr>
            <p:cNvSpPr/>
            <p:nvPr/>
          </p:nvSpPr>
          <p:spPr>
            <a:xfrm rot="10800000" flipV="1">
              <a:off x="7005843" y="1791817"/>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sp>
          <p:nvSpPr>
            <p:cNvPr id="7" name="object 260">
              <a:extLst>
                <a:ext uri="{FF2B5EF4-FFF2-40B4-BE49-F238E27FC236}">
                  <a16:creationId xmlns:a16="http://schemas.microsoft.com/office/drawing/2014/main" id="{18C521A8-60BA-528B-38A5-735AE6AA682A}"/>
                </a:ext>
              </a:extLst>
            </p:cNvPr>
            <p:cNvSpPr txBox="1"/>
            <p:nvPr/>
          </p:nvSpPr>
          <p:spPr>
            <a:xfrm>
              <a:off x="9284242" y="2010779"/>
              <a:ext cx="2123803" cy="845103"/>
            </a:xfrm>
            <a:prstGeom prst="rect">
              <a:avLst/>
            </a:prstGeom>
          </p:spPr>
          <p:txBody>
            <a:bodyPr vert="horz" wrap="square" lIns="0" tIns="13970" rIns="0" bIns="0" rtlCol="0">
              <a:spAutoFit/>
            </a:bodyPr>
            <a:lstStyle/>
            <a:p>
              <a:pPr marL="12700" algn="ctr">
                <a:lnSpc>
                  <a:spcPct val="100000"/>
                </a:lnSpc>
                <a:spcBef>
                  <a:spcPts val="110"/>
                </a:spcBef>
                <a:tabLst>
                  <a:tab pos="915035" algn="l"/>
                </a:tabLst>
              </a:pPr>
              <a:r>
                <a:rPr sz="3200" b="1" spc="10" dirty="0">
                  <a:solidFill>
                    <a:srgbClr val="EC008C"/>
                  </a:solidFill>
                  <a:uFill>
                    <a:solidFill>
                      <a:srgbClr val="231F20"/>
                    </a:solidFill>
                  </a:uFill>
                  <a:latin typeface="Century Gothic"/>
                  <a:cs typeface="Century Gothic"/>
                </a:rPr>
                <a:t>¥</a:t>
              </a:r>
              <a:r>
                <a:rPr lang="en-US" altLang="ja-JP" sz="5400" b="1" spc="10" dirty="0">
                  <a:solidFill>
                    <a:srgbClr val="EC008C"/>
                  </a:solidFill>
                  <a:uFill>
                    <a:solidFill>
                      <a:srgbClr val="231F20"/>
                    </a:solidFill>
                  </a:uFill>
                  <a:latin typeface="Century Gothic"/>
                  <a:cs typeface="Century Gothic"/>
                </a:rPr>
                <a:t>900</a:t>
              </a:r>
              <a:endParaRPr sz="3600" dirty="0">
                <a:latin typeface="Century Gothic"/>
                <a:cs typeface="Century Gothic"/>
              </a:endParaRPr>
            </a:p>
          </p:txBody>
        </p:sp>
        <p:sp>
          <p:nvSpPr>
            <p:cNvPr id="8" name="object 261">
              <a:extLst>
                <a:ext uri="{FF2B5EF4-FFF2-40B4-BE49-F238E27FC236}">
                  <a16:creationId xmlns:a16="http://schemas.microsoft.com/office/drawing/2014/main" id="{C9B3F61C-AA36-830B-61B7-C4715DAC0768}"/>
                </a:ext>
              </a:extLst>
            </p:cNvPr>
            <p:cNvSpPr txBox="1"/>
            <p:nvPr/>
          </p:nvSpPr>
          <p:spPr>
            <a:xfrm>
              <a:off x="7005843" y="1785998"/>
              <a:ext cx="1830155" cy="377026"/>
            </a:xfrm>
            <a:prstGeom prst="rect">
              <a:avLst/>
            </a:prstGeom>
            <a:solidFill>
              <a:schemeClr val="bg1"/>
            </a:solidFill>
            <a:ln w="3809">
              <a:solidFill>
                <a:srgbClr val="231F20"/>
              </a:solidFill>
            </a:ln>
          </p:spPr>
          <p:txBody>
            <a:bodyPr vert="horz" wrap="square" lIns="0" tIns="7620" rIns="0" bIns="0" rtlCol="0">
              <a:spAutoFit/>
            </a:bodyPr>
            <a:lstStyle/>
            <a:p>
              <a:pPr marL="23495" algn="dist">
                <a:lnSpc>
                  <a:spcPct val="100000"/>
                </a:lnSpc>
                <a:spcBef>
                  <a:spcPts val="60"/>
                </a:spcBef>
              </a:pPr>
              <a:r>
                <a:rPr lang="en-US" altLang="ja-JP" sz="2400" dirty="0">
                  <a:latin typeface="UD デジタル 教科書体 NK-R" panose="02020400000000000000" pitchFamily="18" charset="-128"/>
                  <a:ea typeface="UD デジタル 教科書体 NK-R" panose="02020400000000000000" pitchFamily="18" charset="-128"/>
                  <a:cs typeface="PMingLiU"/>
                </a:rPr>
                <a:t>2790788</a:t>
              </a:r>
              <a:endParaRPr sz="2400" dirty="0">
                <a:latin typeface="UD デジタル 教科書体 NK-R" panose="02020400000000000000" pitchFamily="18" charset="-128"/>
                <a:ea typeface="UD デジタル 教科書体 NK-R" panose="02020400000000000000" pitchFamily="18" charset="-128"/>
                <a:cs typeface="PMingLiU"/>
              </a:endParaRPr>
            </a:p>
          </p:txBody>
        </p:sp>
        <p:sp>
          <p:nvSpPr>
            <p:cNvPr id="9" name="テキスト ボックス 8">
              <a:extLst>
                <a:ext uri="{FF2B5EF4-FFF2-40B4-BE49-F238E27FC236}">
                  <a16:creationId xmlns:a16="http://schemas.microsoft.com/office/drawing/2014/main" id="{9CB6462C-D3E9-1AB1-C485-ECD364C84726}"/>
                </a:ext>
              </a:extLst>
            </p:cNvPr>
            <p:cNvSpPr txBox="1"/>
            <p:nvPr/>
          </p:nvSpPr>
          <p:spPr>
            <a:xfrm flipH="1">
              <a:off x="11195144" y="1946171"/>
              <a:ext cx="461665" cy="1051821"/>
            </a:xfrm>
            <a:prstGeom prst="rect">
              <a:avLst/>
            </a:prstGeom>
            <a:noFill/>
          </p:spPr>
          <p:txBody>
            <a:bodyPr vert="eaVert" wrap="square" rtlCol="0">
              <a:spAutoFit/>
            </a:bodyPr>
            <a:lstStyle/>
            <a:p>
              <a:pPr lvl="0" defTabSz="914400" fontAlgn="base">
                <a:spcBef>
                  <a:spcPct val="0"/>
                </a:spcBef>
                <a:spcAft>
                  <a:spcPct val="0"/>
                </a:spcAft>
              </a:pPr>
              <a:r>
                <a:rPr kumimoji="1" lang="ja-JP" altLang="en-US" b="1" dirty="0">
                  <a:solidFill>
                    <a:srgbClr val="FF3399"/>
                  </a:solidFill>
                  <a:latin typeface="ＭＳ ゴシック" pitchFamily="49" charset="-128"/>
                  <a:ea typeface="ＭＳ ゴシック" pitchFamily="49" charset="-128"/>
                </a:rPr>
                <a:t>（税別）</a:t>
              </a:r>
            </a:p>
          </p:txBody>
        </p:sp>
        <p:sp>
          <p:nvSpPr>
            <p:cNvPr id="10" name="object 260">
              <a:extLst>
                <a:ext uri="{FF2B5EF4-FFF2-40B4-BE49-F238E27FC236}">
                  <a16:creationId xmlns:a16="http://schemas.microsoft.com/office/drawing/2014/main" id="{07154AED-E4D9-F4F3-6981-87F8344EBBC0}"/>
                </a:ext>
              </a:extLst>
            </p:cNvPr>
            <p:cNvSpPr txBox="1"/>
            <p:nvPr/>
          </p:nvSpPr>
          <p:spPr>
            <a:xfrm>
              <a:off x="7005843" y="2521358"/>
              <a:ext cx="671054" cy="291105"/>
            </a:xfrm>
            <a:prstGeom prst="rect">
              <a:avLst/>
            </a:prstGeom>
          </p:spPr>
          <p:txBody>
            <a:bodyPr vert="horz" wrap="square" lIns="0" tIns="13970" rIns="0" bIns="0" rtlCol="0">
              <a:spAutoFit/>
            </a:bodyPr>
            <a:lstStyle/>
            <a:p>
              <a:pPr marL="12700">
                <a:lnSpc>
                  <a:spcPct val="100000"/>
                </a:lnSpc>
                <a:spcBef>
                  <a:spcPts val="110"/>
                </a:spcBef>
                <a:tabLst>
                  <a:tab pos="915035" algn="l"/>
                </a:tabLst>
              </a:pPr>
              <a:r>
                <a:rPr lang="en-US" altLang="ja-JP" dirty="0">
                  <a:latin typeface="Yu Gothic UI Semibold" panose="020B0700000000000000" pitchFamily="50" charset="-128"/>
                  <a:ea typeface="Yu Gothic UI Semibold" panose="020B0700000000000000" pitchFamily="50" charset="-128"/>
                  <a:cs typeface="Century Gothic"/>
                </a:rPr>
                <a:t>MKT</a:t>
              </a:r>
              <a:endParaRPr dirty="0">
                <a:latin typeface="Yu Gothic UI Semibold" panose="020B0700000000000000" pitchFamily="50" charset="-128"/>
                <a:ea typeface="Yu Gothic UI Semibold" panose="020B0700000000000000" pitchFamily="50" charset="-128"/>
                <a:cs typeface="Century Gothic"/>
              </a:endParaRPr>
            </a:p>
          </p:txBody>
        </p:sp>
        <p:sp>
          <p:nvSpPr>
            <p:cNvPr id="20" name="object 259">
              <a:extLst>
                <a:ext uri="{FF2B5EF4-FFF2-40B4-BE49-F238E27FC236}">
                  <a16:creationId xmlns:a16="http://schemas.microsoft.com/office/drawing/2014/main" id="{E246A21C-57F3-295A-B524-D01E51C4440A}"/>
                </a:ext>
              </a:extLst>
            </p:cNvPr>
            <p:cNvSpPr/>
            <p:nvPr/>
          </p:nvSpPr>
          <p:spPr>
            <a:xfrm rot="10800000" flipV="1">
              <a:off x="7005842" y="2831177"/>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grpSp>
          <p:nvGrpSpPr>
            <p:cNvPr id="26" name="グループ化 25">
              <a:extLst>
                <a:ext uri="{FF2B5EF4-FFF2-40B4-BE49-F238E27FC236}">
                  <a16:creationId xmlns:a16="http://schemas.microsoft.com/office/drawing/2014/main" id="{D9DE9FD7-EB89-453A-B45C-E7F87D1DFF73}"/>
                </a:ext>
              </a:extLst>
            </p:cNvPr>
            <p:cNvGrpSpPr/>
            <p:nvPr/>
          </p:nvGrpSpPr>
          <p:grpSpPr>
            <a:xfrm>
              <a:off x="9660386" y="1848614"/>
              <a:ext cx="1395000" cy="252313"/>
              <a:chOff x="9217441" y="528159"/>
              <a:chExt cx="1395000" cy="252313"/>
            </a:xfrm>
          </p:grpSpPr>
          <p:sp>
            <p:nvSpPr>
              <p:cNvPr id="21" name="角丸四角形 621">
                <a:extLst>
                  <a:ext uri="{FF2B5EF4-FFF2-40B4-BE49-F238E27FC236}">
                    <a16:creationId xmlns:a16="http://schemas.microsoft.com/office/drawing/2014/main" id="{C4EEA934-5484-F63A-4823-53651FAF59C2}"/>
                  </a:ext>
                </a:extLst>
              </p:cNvPr>
              <p:cNvSpPr/>
              <p:nvPr/>
            </p:nvSpPr>
            <p:spPr>
              <a:xfrm>
                <a:off x="9217441" y="528159"/>
                <a:ext cx="1299416" cy="248462"/>
              </a:xfrm>
              <a:prstGeom prst="roundRect">
                <a:avLst/>
              </a:prstGeom>
              <a:solidFill>
                <a:schemeClr val="bg1"/>
              </a:solidFill>
              <a:ln w="3175">
                <a:solidFill>
                  <a:srgbClr val="EC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object 258">
                <a:extLst>
                  <a:ext uri="{FF2B5EF4-FFF2-40B4-BE49-F238E27FC236}">
                    <a16:creationId xmlns:a16="http://schemas.microsoft.com/office/drawing/2014/main" id="{91BD48EE-C0C3-784A-44D8-8F5625CF7529}"/>
                  </a:ext>
                </a:extLst>
              </p:cNvPr>
              <p:cNvSpPr txBox="1"/>
              <p:nvPr/>
            </p:nvSpPr>
            <p:spPr>
              <a:xfrm>
                <a:off x="9313025" y="623954"/>
                <a:ext cx="1299416" cy="156518"/>
              </a:xfrm>
              <a:prstGeom prst="rect">
                <a:avLst/>
              </a:prstGeom>
            </p:spPr>
            <p:txBody>
              <a:bodyPr vert="horz" wrap="square" lIns="0" tIns="12700" rIns="0" bIns="0" rtlCol="0">
                <a:spAutoFit/>
              </a:bodyPr>
              <a:lstStyle/>
              <a:p>
                <a:pPr marL="12700">
                  <a:lnSpc>
                    <a:spcPts val="910"/>
                  </a:lnSpc>
                  <a:spcBef>
                    <a:spcPts val="100"/>
                  </a:spcBef>
                </a:pPr>
                <a:r>
                  <a:rPr lang="ja-JP" altLang="en-US" sz="1600" b="1" dirty="0">
                    <a:solidFill>
                      <a:srgbClr val="EC008C"/>
                    </a:solidFill>
                    <a:latin typeface="游ゴシック" panose="020B0400000000000000" pitchFamily="50" charset="-128"/>
                    <a:cs typeface="Microsoft JhengHei"/>
                  </a:rPr>
                  <a:t>軽減税率</a:t>
                </a:r>
                <a:r>
                  <a:rPr lang="en-US" altLang="ja-JP" sz="1600" b="1" dirty="0">
                    <a:solidFill>
                      <a:srgbClr val="EC008C"/>
                    </a:solidFill>
                    <a:latin typeface="游ゴシック" panose="020B0400000000000000" pitchFamily="50" charset="-128"/>
                    <a:cs typeface="Microsoft JhengHei"/>
                  </a:rPr>
                  <a:t>8</a:t>
                </a:r>
                <a:r>
                  <a:rPr lang="ja-JP" altLang="en-US" sz="1600" b="1" dirty="0">
                    <a:solidFill>
                      <a:srgbClr val="EC008C"/>
                    </a:solidFill>
                    <a:latin typeface="游ゴシック" panose="020B0400000000000000" pitchFamily="50" charset="-128"/>
                    <a:cs typeface="Microsoft JhengHei"/>
                  </a:rPr>
                  <a:t>％</a:t>
                </a:r>
              </a:p>
            </p:txBody>
          </p:sp>
        </p:grpSp>
        <p:sp>
          <p:nvSpPr>
            <p:cNvPr id="19" name="object 254">
              <a:extLst>
                <a:ext uri="{FF2B5EF4-FFF2-40B4-BE49-F238E27FC236}">
                  <a16:creationId xmlns:a16="http://schemas.microsoft.com/office/drawing/2014/main" id="{571A76D4-9FB9-2AE1-8726-6508D6140EC1}"/>
                </a:ext>
              </a:extLst>
            </p:cNvPr>
            <p:cNvSpPr txBox="1"/>
            <p:nvPr/>
          </p:nvSpPr>
          <p:spPr>
            <a:xfrm>
              <a:off x="6999592" y="3409692"/>
              <a:ext cx="4750856" cy="869918"/>
            </a:xfrm>
            <a:prstGeom prst="rect">
              <a:avLst/>
            </a:prstGeom>
          </p:spPr>
          <p:txBody>
            <a:bodyPr vert="horz" wrap="square" lIns="0" tIns="13335" rIns="0" bIns="0" rtlCol="0">
              <a:spAutoFit/>
            </a:bodyPr>
            <a:lstStyle/>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パッケージサイズ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18×8.7×5.2cm</a:t>
              </a: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荷姿　化粧箱入り</a:t>
              </a: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賞味期間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180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日（残日数</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90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日以上）</a:t>
              </a:r>
              <a:endParaRPr lang="en-US" altLang="ja-JP" sz="2800" spc="5" dirty="0">
                <a:solidFill>
                  <a:srgbClr val="231F20"/>
                </a:solidFill>
                <a:latin typeface="游ゴシック Medium" panose="020B0500000000000000" pitchFamily="50" charset="-128"/>
                <a:ea typeface="游ゴシック Medium" panose="020B0500000000000000" pitchFamily="50" charset="-128"/>
                <a:cs typeface="PMingLiU"/>
              </a:endParaRPr>
            </a:p>
          </p:txBody>
        </p:sp>
        <p:grpSp>
          <p:nvGrpSpPr>
            <p:cNvPr id="31" name="グループ化 30">
              <a:extLst>
                <a:ext uri="{FF2B5EF4-FFF2-40B4-BE49-F238E27FC236}">
                  <a16:creationId xmlns:a16="http://schemas.microsoft.com/office/drawing/2014/main" id="{1FB7C8C4-093F-49DF-72E9-2650980F8D30}"/>
                </a:ext>
              </a:extLst>
            </p:cNvPr>
            <p:cNvGrpSpPr/>
            <p:nvPr/>
          </p:nvGrpSpPr>
          <p:grpSpPr>
            <a:xfrm>
              <a:off x="9378646" y="4562653"/>
              <a:ext cx="2312176" cy="370552"/>
              <a:chOff x="9275349" y="5605430"/>
              <a:chExt cx="2129980" cy="370552"/>
            </a:xfrm>
          </p:grpSpPr>
          <p:sp>
            <p:nvSpPr>
              <p:cNvPr id="32" name="テキスト ボックス 31">
                <a:extLst>
                  <a:ext uri="{FF2B5EF4-FFF2-40B4-BE49-F238E27FC236}">
                    <a16:creationId xmlns:a16="http://schemas.microsoft.com/office/drawing/2014/main" id="{62215EE8-AED7-C5D7-187A-758E2E6812F7}"/>
                  </a:ext>
                </a:extLst>
              </p:cNvPr>
              <p:cNvSpPr txBox="1"/>
              <p:nvPr/>
            </p:nvSpPr>
            <p:spPr>
              <a:xfrm>
                <a:off x="9290186" y="5605430"/>
                <a:ext cx="2115143" cy="370552"/>
              </a:xfrm>
              <a:prstGeom prst="rect">
                <a:avLst/>
              </a:prstGeom>
              <a:solidFill>
                <a:schemeClr val="bg1"/>
              </a:solidFill>
              <a:ln w="12700">
                <a:solidFill>
                  <a:srgbClr val="00AEEF"/>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33" name="object 254">
                <a:extLst>
                  <a:ext uri="{FF2B5EF4-FFF2-40B4-BE49-F238E27FC236}">
                    <a16:creationId xmlns:a16="http://schemas.microsoft.com/office/drawing/2014/main" id="{D25B7C3C-B18B-6763-0E7C-D3AFE899202B}"/>
                  </a:ext>
                </a:extLst>
              </p:cNvPr>
              <p:cNvSpPr txBox="1"/>
              <p:nvPr/>
            </p:nvSpPr>
            <p:spPr>
              <a:xfrm>
                <a:off x="9275349" y="5813056"/>
                <a:ext cx="2109066" cy="151773"/>
              </a:xfrm>
              <a:prstGeom prst="rect">
                <a:avLst/>
              </a:prstGeom>
            </p:spPr>
            <p:txBody>
              <a:bodyPr vert="horz" wrap="square" lIns="0" tIns="13335" rIns="0" bIns="0" rtlCol="0">
                <a:spAutoFit/>
              </a:bodyPr>
              <a:lstStyle/>
              <a:p>
                <a:pPr marL="12700" algn="ctr">
                  <a:lnSpc>
                    <a:spcPts val="700"/>
                  </a:lnSpc>
                  <a:tabLst>
                    <a:tab pos="290830" algn="l"/>
                  </a:tabLst>
                </a:pP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出荷まで約</a:t>
                </a:r>
                <a:r>
                  <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rPr>
                  <a:t>4</a:t>
                </a: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日</a:t>
                </a:r>
                <a:endPar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grpSp>
        <p:grpSp>
          <p:nvGrpSpPr>
            <p:cNvPr id="37" name="グループ化 36">
              <a:extLst>
                <a:ext uri="{FF2B5EF4-FFF2-40B4-BE49-F238E27FC236}">
                  <a16:creationId xmlns:a16="http://schemas.microsoft.com/office/drawing/2014/main" id="{8D71707F-A213-8B0D-7063-625872574986}"/>
                </a:ext>
              </a:extLst>
            </p:cNvPr>
            <p:cNvGrpSpPr/>
            <p:nvPr/>
          </p:nvGrpSpPr>
          <p:grpSpPr>
            <a:xfrm>
              <a:off x="6917406" y="4562653"/>
              <a:ext cx="2609952" cy="370552"/>
              <a:chOff x="8916045" y="5987830"/>
              <a:chExt cx="2109066" cy="370552"/>
            </a:xfrm>
          </p:grpSpPr>
          <p:sp>
            <p:nvSpPr>
              <p:cNvPr id="38" name="テキスト ボックス 37">
                <a:extLst>
                  <a:ext uri="{FF2B5EF4-FFF2-40B4-BE49-F238E27FC236}">
                    <a16:creationId xmlns:a16="http://schemas.microsoft.com/office/drawing/2014/main" id="{3AB7FDB8-C77B-E423-EABB-47DDFB1E1D13}"/>
                  </a:ext>
                </a:extLst>
              </p:cNvPr>
              <p:cNvSpPr txBox="1"/>
              <p:nvPr/>
            </p:nvSpPr>
            <p:spPr>
              <a:xfrm>
                <a:off x="9054452" y="5987830"/>
                <a:ext cx="1856063" cy="370552"/>
              </a:xfrm>
              <a:prstGeom prst="rect">
                <a:avLst/>
              </a:prstGeom>
              <a:solidFill>
                <a:schemeClr val="bg1"/>
              </a:solidFill>
              <a:ln w="12700">
                <a:solidFill>
                  <a:srgbClr val="EC008C"/>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39" name="object 254">
                <a:extLst>
                  <a:ext uri="{FF2B5EF4-FFF2-40B4-BE49-F238E27FC236}">
                    <a16:creationId xmlns:a16="http://schemas.microsoft.com/office/drawing/2014/main" id="{61B65F9C-78CF-5601-B5BA-0D9A232B9CAB}"/>
                  </a:ext>
                </a:extLst>
              </p:cNvPr>
              <p:cNvSpPr txBox="1"/>
              <p:nvPr/>
            </p:nvSpPr>
            <p:spPr>
              <a:xfrm>
                <a:off x="8916045" y="6195456"/>
                <a:ext cx="2109066" cy="151773"/>
              </a:xfrm>
              <a:prstGeom prst="rect">
                <a:avLst/>
              </a:prstGeom>
              <a:ln>
                <a:noFill/>
              </a:ln>
            </p:spPr>
            <p:txBody>
              <a:bodyPr vert="horz" wrap="square" lIns="0" tIns="13335" rIns="0" bIns="0" rtlCol="0">
                <a:spAutoFit/>
              </a:bodyPr>
              <a:lstStyle/>
              <a:p>
                <a:pPr marL="12700" algn="ctr">
                  <a:lnSpc>
                    <a:spcPts val="700"/>
                  </a:lnSpc>
                  <a:tabLst>
                    <a:tab pos="290830" algn="l"/>
                  </a:tabLst>
                </a:pPr>
                <a:r>
                  <a:rPr lang="ja-JP" altLang="en-US" sz="2000" spc="5" dirty="0">
                    <a:solidFill>
                      <a:srgbClr val="EC008C"/>
                    </a:solidFill>
                    <a:latin typeface="游ゴシック Medium" panose="020B0500000000000000" pitchFamily="50" charset="-128"/>
                    <a:ea typeface="游ゴシック Medium" panose="020B0500000000000000" pitchFamily="50" charset="-128"/>
                    <a:cs typeface="PMingLiU"/>
                  </a:rPr>
                  <a:t>カートン割れ不可</a:t>
                </a:r>
                <a:endParaRPr lang="en-US" altLang="ja-JP" sz="2000" spc="5" dirty="0">
                  <a:solidFill>
                    <a:srgbClr val="EC008C"/>
                  </a:solidFill>
                  <a:latin typeface="游ゴシック Medium" panose="020B0500000000000000" pitchFamily="50" charset="-128"/>
                  <a:ea typeface="游ゴシック Medium" panose="020B0500000000000000" pitchFamily="50" charset="-128"/>
                  <a:cs typeface="PMingLiU"/>
                </a:endParaRPr>
              </a:p>
            </p:txBody>
          </p:sp>
        </p:grpSp>
      </p:grpSp>
      <p:sp>
        <p:nvSpPr>
          <p:cNvPr id="16" name="正方形/長方形 15">
            <a:extLst>
              <a:ext uri="{FF2B5EF4-FFF2-40B4-BE49-F238E27FC236}">
                <a16:creationId xmlns:a16="http://schemas.microsoft.com/office/drawing/2014/main" id="{F4B3EF7B-7A31-B742-969A-7744672B0797}"/>
              </a:ext>
            </a:extLst>
          </p:cNvPr>
          <p:cNvSpPr/>
          <p:nvPr/>
        </p:nvSpPr>
        <p:spPr>
          <a:xfrm>
            <a:off x="0" y="0"/>
            <a:ext cx="6777648" cy="6858000"/>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p>
        </p:txBody>
      </p:sp>
      <p:sp>
        <p:nvSpPr>
          <p:cNvPr id="53" name="正方形/長方形 52">
            <a:extLst>
              <a:ext uri="{FF2B5EF4-FFF2-40B4-BE49-F238E27FC236}">
                <a16:creationId xmlns:a16="http://schemas.microsoft.com/office/drawing/2014/main" id="{FB790C69-AEDE-0058-64F5-073BCBEBB17E}"/>
              </a:ext>
            </a:extLst>
          </p:cNvPr>
          <p:cNvSpPr/>
          <p:nvPr/>
        </p:nvSpPr>
        <p:spPr>
          <a:xfrm>
            <a:off x="3857221" y="256777"/>
            <a:ext cx="1079075" cy="497439"/>
          </a:xfrm>
          <a:prstGeom prst="rect">
            <a:avLst/>
          </a:prstGeom>
          <a:solidFill>
            <a:srgbClr val="FF000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48" name="テキスト ボックス 47">
            <a:extLst>
              <a:ext uri="{FF2B5EF4-FFF2-40B4-BE49-F238E27FC236}">
                <a16:creationId xmlns:a16="http://schemas.microsoft.com/office/drawing/2014/main" id="{B4F7669F-9987-B947-9192-5BECF63CD32A}"/>
              </a:ext>
            </a:extLst>
          </p:cNvPr>
          <p:cNvSpPr txBox="1"/>
          <p:nvPr/>
        </p:nvSpPr>
        <p:spPr>
          <a:xfrm>
            <a:off x="4064989" y="341170"/>
            <a:ext cx="646331" cy="369332"/>
          </a:xfrm>
          <a:prstGeom prst="rect">
            <a:avLst/>
          </a:prstGeom>
          <a:noFill/>
          <a:ln>
            <a:noFill/>
          </a:ln>
        </p:spPr>
        <p:txBody>
          <a:bodyPr wrap="none" rtlCol="0">
            <a:spAutoFit/>
          </a:bodyPr>
          <a:lstStyle/>
          <a:p>
            <a:r>
              <a:rPr kumimoji="1" lang="ja-JP" altLang="en-US" b="1" dirty="0">
                <a:solidFill>
                  <a:schemeClr val="bg1"/>
                </a:solidFill>
              </a:rPr>
              <a:t>岩手</a:t>
            </a:r>
          </a:p>
        </p:txBody>
      </p:sp>
      <p:sp>
        <p:nvSpPr>
          <p:cNvPr id="2" name="テキスト ボックス 1">
            <a:extLst>
              <a:ext uri="{FF2B5EF4-FFF2-40B4-BE49-F238E27FC236}">
                <a16:creationId xmlns:a16="http://schemas.microsoft.com/office/drawing/2014/main" id="{94148B98-7E33-8ED0-32FC-7A51134C7B5A}"/>
              </a:ext>
            </a:extLst>
          </p:cNvPr>
          <p:cNvSpPr txBox="1"/>
          <p:nvPr/>
        </p:nvSpPr>
        <p:spPr>
          <a:xfrm>
            <a:off x="11654136" y="2950417"/>
            <a:ext cx="461664" cy="523220"/>
          </a:xfrm>
          <a:prstGeom prst="rect">
            <a:avLst/>
          </a:prstGeom>
          <a:noFill/>
        </p:spPr>
        <p:txBody>
          <a:bodyPr wrap="square" rtlCol="0">
            <a:spAutoFit/>
          </a:bodyPr>
          <a:lstStyle/>
          <a:p>
            <a:pPr algn="ctr"/>
            <a:r>
              <a:rPr lang="ja-JP" altLang="en-US" sz="2800" dirty="0">
                <a:solidFill>
                  <a:srgbClr val="EC008C"/>
                </a:solidFill>
              </a:rPr>
              <a:t>＊</a:t>
            </a:r>
            <a:endParaRPr kumimoji="1" lang="ja-JP" altLang="en-US" sz="2800" dirty="0">
              <a:solidFill>
                <a:srgbClr val="EC008C"/>
              </a:solidFill>
            </a:endParaRPr>
          </a:p>
        </p:txBody>
      </p:sp>
      <p:pic>
        <p:nvPicPr>
          <p:cNvPr id="5" name="図 4">
            <a:extLst>
              <a:ext uri="{FF2B5EF4-FFF2-40B4-BE49-F238E27FC236}">
                <a16:creationId xmlns:a16="http://schemas.microsoft.com/office/drawing/2014/main" id="{4C5F2D8F-C45D-862F-F5AE-B14F631A1DB1}"/>
              </a:ext>
            </a:extLst>
          </p:cNvPr>
          <p:cNvPicPr>
            <a:picLocks noChangeAspect="1"/>
          </p:cNvPicPr>
          <p:nvPr/>
        </p:nvPicPr>
        <p:blipFill>
          <a:blip r:embed="rId2"/>
          <a:srcRect l="24876" t="13628" r="37647" b="11440"/>
          <a:stretch>
            <a:fillRect/>
          </a:stretch>
        </p:blipFill>
        <p:spPr>
          <a:xfrm>
            <a:off x="4107315" y="96708"/>
            <a:ext cx="2223962" cy="2501280"/>
          </a:xfrm>
          <a:prstGeom prst="rect">
            <a:avLst/>
          </a:prstGeom>
        </p:spPr>
      </p:pic>
      <p:pic>
        <p:nvPicPr>
          <p:cNvPr id="12" name="図 11">
            <a:extLst>
              <a:ext uri="{FF2B5EF4-FFF2-40B4-BE49-F238E27FC236}">
                <a16:creationId xmlns:a16="http://schemas.microsoft.com/office/drawing/2014/main" id="{77A3B47F-8BCF-72B4-F6C7-C653005877B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35680" y="4672339"/>
            <a:ext cx="3146284" cy="2156777"/>
          </a:xfrm>
          <a:prstGeom prst="rect">
            <a:avLst/>
          </a:prstGeom>
          <a:ln>
            <a:noFill/>
          </a:ln>
          <a:effectLst>
            <a:softEdge rad="112500"/>
          </a:effectLst>
        </p:spPr>
      </p:pic>
      <p:pic>
        <p:nvPicPr>
          <p:cNvPr id="14" name="図 13">
            <a:extLst>
              <a:ext uri="{FF2B5EF4-FFF2-40B4-BE49-F238E27FC236}">
                <a16:creationId xmlns:a16="http://schemas.microsoft.com/office/drawing/2014/main" id="{4E1052EA-70CD-D25E-C28E-198DD16F97F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9215" y="2668337"/>
            <a:ext cx="4203627" cy="2069157"/>
          </a:xfrm>
          <a:prstGeom prst="rect">
            <a:avLst/>
          </a:prstGeom>
        </p:spPr>
      </p:pic>
      <p:sp>
        <p:nvSpPr>
          <p:cNvPr id="15" name="テキスト ボックス 14">
            <a:extLst>
              <a:ext uri="{FF2B5EF4-FFF2-40B4-BE49-F238E27FC236}">
                <a16:creationId xmlns:a16="http://schemas.microsoft.com/office/drawing/2014/main" id="{5544620F-F6EC-938A-8DE8-0010E6BC8F54}"/>
              </a:ext>
            </a:extLst>
          </p:cNvPr>
          <p:cNvSpPr txBox="1"/>
          <p:nvPr/>
        </p:nvSpPr>
        <p:spPr>
          <a:xfrm>
            <a:off x="7121008" y="543155"/>
            <a:ext cx="1584508"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成約記念品に</a:t>
            </a:r>
            <a:r>
              <a:rPr lang="ja-JP" altLang="en-US" sz="1400" dirty="0">
                <a:solidFill>
                  <a:schemeClr val="bg1"/>
                </a:solidFill>
                <a:highlight>
                  <a:srgbClr val="FFFF00"/>
                </a:highlight>
                <a:latin typeface="BIZ UDPゴシック" panose="020B0400000000000000" pitchFamily="50" charset="-128"/>
                <a:ea typeface="BIZ UDPゴシック" panose="020B0400000000000000" pitchFamily="50" charset="-128"/>
              </a:rPr>
              <a:t>　</a:t>
            </a:r>
          </a:p>
        </p:txBody>
      </p:sp>
      <p:sp>
        <p:nvSpPr>
          <p:cNvPr id="22" name="テキスト ボックス 21">
            <a:extLst>
              <a:ext uri="{FF2B5EF4-FFF2-40B4-BE49-F238E27FC236}">
                <a16:creationId xmlns:a16="http://schemas.microsoft.com/office/drawing/2014/main" id="{BBDA3C05-2A1B-DDE5-664F-25C2473F00EA}"/>
              </a:ext>
            </a:extLst>
          </p:cNvPr>
          <p:cNvSpPr txBox="1"/>
          <p:nvPr/>
        </p:nvSpPr>
        <p:spPr>
          <a:xfrm>
            <a:off x="8437700" y="541808"/>
            <a:ext cx="1830155"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見積もり特典に</a:t>
            </a:r>
          </a:p>
        </p:txBody>
      </p:sp>
      <p:cxnSp>
        <p:nvCxnSpPr>
          <p:cNvPr id="27" name="直線コネクタ 26">
            <a:extLst>
              <a:ext uri="{FF2B5EF4-FFF2-40B4-BE49-F238E27FC236}">
                <a16:creationId xmlns:a16="http://schemas.microsoft.com/office/drawing/2014/main" id="{012E149D-CD6F-42D5-1A57-CE4A59990E15}"/>
              </a:ext>
            </a:extLst>
          </p:cNvPr>
          <p:cNvCxnSpPr>
            <a:cxnSpLocks/>
          </p:cNvCxnSpPr>
          <p:nvPr/>
        </p:nvCxnSpPr>
        <p:spPr>
          <a:xfrm flipH="1">
            <a:off x="9898851" y="866411"/>
            <a:ext cx="118021" cy="131643"/>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3CA0549D-E3D0-EF66-8741-F1C44788B216}"/>
              </a:ext>
            </a:extLst>
          </p:cNvPr>
          <p:cNvCxnSpPr>
            <a:cxnSpLocks/>
          </p:cNvCxnSpPr>
          <p:nvPr/>
        </p:nvCxnSpPr>
        <p:spPr>
          <a:xfrm flipH="1">
            <a:off x="7157881" y="877965"/>
            <a:ext cx="2659148" cy="0"/>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sp>
        <p:nvSpPr>
          <p:cNvPr id="29" name="テキスト ボックス 28">
            <a:extLst>
              <a:ext uri="{FF2B5EF4-FFF2-40B4-BE49-F238E27FC236}">
                <a16:creationId xmlns:a16="http://schemas.microsoft.com/office/drawing/2014/main" id="{53C58EFD-43CE-7676-24F1-BDF60AD8E5C2}"/>
              </a:ext>
            </a:extLst>
          </p:cNvPr>
          <p:cNvSpPr txBox="1"/>
          <p:nvPr/>
        </p:nvSpPr>
        <p:spPr>
          <a:xfrm>
            <a:off x="9912237" y="536748"/>
            <a:ext cx="2017334"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ご当地抽選会の景品に</a:t>
            </a:r>
          </a:p>
        </p:txBody>
      </p:sp>
      <p:cxnSp>
        <p:nvCxnSpPr>
          <p:cNvPr id="30" name="直線コネクタ 29">
            <a:extLst>
              <a:ext uri="{FF2B5EF4-FFF2-40B4-BE49-F238E27FC236}">
                <a16:creationId xmlns:a16="http://schemas.microsoft.com/office/drawing/2014/main" id="{0D0D1882-898E-477E-4CC2-D831A0EA18CB}"/>
              </a:ext>
            </a:extLst>
          </p:cNvPr>
          <p:cNvCxnSpPr>
            <a:cxnSpLocks/>
          </p:cNvCxnSpPr>
          <p:nvPr/>
        </p:nvCxnSpPr>
        <p:spPr>
          <a:xfrm flipH="1">
            <a:off x="10009053" y="872992"/>
            <a:ext cx="1876339" cy="0"/>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pic>
        <p:nvPicPr>
          <p:cNvPr id="11" name="図 10">
            <a:extLst>
              <a:ext uri="{FF2B5EF4-FFF2-40B4-BE49-F238E27FC236}">
                <a16:creationId xmlns:a16="http://schemas.microsoft.com/office/drawing/2014/main" id="{5D4E1728-9D39-2B53-9718-7AF4323F7FB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8489" y="240843"/>
            <a:ext cx="3041965" cy="1416716"/>
          </a:xfrm>
          <a:prstGeom prst="rect">
            <a:avLst/>
          </a:prstGeom>
        </p:spPr>
      </p:pic>
    </p:spTree>
    <p:extLst>
      <p:ext uri="{BB962C8B-B14F-4D97-AF65-F5344CB8AC3E}">
        <p14:creationId xmlns:p14="http://schemas.microsoft.com/office/powerpoint/2010/main" val="1213394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0A9CFA-6789-00FE-5C2F-9808962233B2}"/>
            </a:ext>
          </a:extLst>
        </p:cNvPr>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C210E063-6BCA-C162-2BF2-7AC377E47AC7}"/>
              </a:ext>
            </a:extLst>
          </p:cNvPr>
          <p:cNvSpPr/>
          <p:nvPr/>
        </p:nvSpPr>
        <p:spPr>
          <a:xfrm>
            <a:off x="5843" y="6137668"/>
            <a:ext cx="6771805" cy="720331"/>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object 254">
            <a:extLst>
              <a:ext uri="{FF2B5EF4-FFF2-40B4-BE49-F238E27FC236}">
                <a16:creationId xmlns:a16="http://schemas.microsoft.com/office/drawing/2014/main" id="{8B023763-F188-61A5-B3F4-2D7166A00C13}"/>
              </a:ext>
            </a:extLst>
          </p:cNvPr>
          <p:cNvSpPr txBox="1"/>
          <p:nvPr/>
        </p:nvSpPr>
        <p:spPr>
          <a:xfrm>
            <a:off x="386972" y="6293730"/>
            <a:ext cx="6028434" cy="444352"/>
          </a:xfrm>
          <a:prstGeom prst="rect">
            <a:avLst/>
          </a:prstGeom>
          <a:noFill/>
        </p:spPr>
        <p:txBody>
          <a:bodyPr vert="horz" wrap="square" lIns="0" tIns="13335" rIns="0" bIns="0" rtlCol="0">
            <a:spAutoFit/>
          </a:bodyPr>
          <a:lstStyle/>
          <a:p>
            <a:pPr marL="12700">
              <a:tabLst>
                <a:tab pos="290830" algn="l"/>
              </a:tabLst>
            </a:pPr>
            <a:r>
              <a:rPr lang="ja-JP" altLang="en-US" sz="1400" spc="5" dirty="0">
                <a:latin typeface="游ゴシック Medium" panose="020B0500000000000000" pitchFamily="50" charset="-128"/>
                <a:ea typeface="游ゴシック Medium" panose="020B0500000000000000" pitchFamily="50" charset="-128"/>
                <a:cs typeface="PMingLiU"/>
              </a:rPr>
              <a:t>パッケージの袋についてはオリジナルデザインへ変更することも可能です。</a:t>
            </a:r>
            <a:endParaRPr lang="en-US" altLang="ja-JP" sz="1400" spc="5" dirty="0">
              <a:latin typeface="游ゴシック Medium" panose="020B0500000000000000" pitchFamily="50" charset="-128"/>
              <a:ea typeface="游ゴシック Medium" panose="020B0500000000000000" pitchFamily="50" charset="-128"/>
              <a:cs typeface="PMingLiU"/>
            </a:endParaRPr>
          </a:p>
          <a:p>
            <a:pPr marL="12700">
              <a:tabLst>
                <a:tab pos="290830" algn="l"/>
              </a:tabLst>
            </a:pPr>
            <a:r>
              <a:rPr lang="ja-JP" altLang="en-US" sz="1400" spc="5" dirty="0">
                <a:latin typeface="游ゴシック Medium" panose="020B0500000000000000" pitchFamily="50" charset="-128"/>
                <a:ea typeface="游ゴシック Medium" panose="020B0500000000000000" pitchFamily="50" charset="-128"/>
                <a:cs typeface="PMingLiU"/>
              </a:rPr>
              <a:t>詳細は営業窓口までお問い合わせください。</a:t>
            </a:r>
            <a:endParaRPr lang="en-US" altLang="ja-JP" sz="1400" spc="5" dirty="0">
              <a:latin typeface="游ゴシック Medium" panose="020B0500000000000000" pitchFamily="50" charset="-128"/>
              <a:ea typeface="游ゴシック Medium" panose="020B0500000000000000" pitchFamily="50" charset="-128"/>
              <a:cs typeface="PMingLiU"/>
            </a:endParaRPr>
          </a:p>
        </p:txBody>
      </p:sp>
      <p:sp>
        <p:nvSpPr>
          <p:cNvPr id="26" name="吹き出し: 角を丸めた四角形 25">
            <a:extLst>
              <a:ext uri="{FF2B5EF4-FFF2-40B4-BE49-F238E27FC236}">
                <a16:creationId xmlns:a16="http://schemas.microsoft.com/office/drawing/2014/main" id="{E307123E-951A-36E1-6236-3A79109C5EE8}"/>
              </a:ext>
            </a:extLst>
          </p:cNvPr>
          <p:cNvSpPr/>
          <p:nvPr/>
        </p:nvSpPr>
        <p:spPr>
          <a:xfrm>
            <a:off x="148340" y="5731465"/>
            <a:ext cx="1096394" cy="414221"/>
          </a:xfrm>
          <a:prstGeom prst="wedgeRoundRectCallout">
            <a:avLst>
              <a:gd name="adj1" fmla="val -36523"/>
              <a:gd name="adj2" fmla="val 82171"/>
              <a:gd name="adj3" fmla="val 1666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US" altLang="ja-JP" sz="1600" b="1" dirty="0"/>
              <a:t>POINT</a:t>
            </a:r>
            <a:r>
              <a:rPr lang="ja-JP" altLang="en-US" sz="1600" b="1" dirty="0"/>
              <a:t>！</a:t>
            </a:r>
            <a:endParaRPr kumimoji="1" lang="ja-JP" altLang="en-US" sz="1600" b="1" dirty="0"/>
          </a:p>
        </p:txBody>
      </p:sp>
      <p:sp>
        <p:nvSpPr>
          <p:cNvPr id="11" name="直角三角形 10">
            <a:extLst>
              <a:ext uri="{FF2B5EF4-FFF2-40B4-BE49-F238E27FC236}">
                <a16:creationId xmlns:a16="http://schemas.microsoft.com/office/drawing/2014/main" id="{3364E9C6-0FE4-8C1F-2BBB-4639071C735F}"/>
              </a:ext>
            </a:extLst>
          </p:cNvPr>
          <p:cNvSpPr/>
          <p:nvPr/>
        </p:nvSpPr>
        <p:spPr>
          <a:xfrm rot="16200000">
            <a:off x="8943955" y="3610793"/>
            <a:ext cx="2465393" cy="4058048"/>
          </a:xfrm>
          <a:prstGeom prst="r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2" name="テキスト ボックス 11">
            <a:extLst>
              <a:ext uri="{FF2B5EF4-FFF2-40B4-BE49-F238E27FC236}">
                <a16:creationId xmlns:a16="http://schemas.microsoft.com/office/drawing/2014/main" id="{519921E4-3CBD-1447-7FAB-94FF5D9EE0EB}"/>
              </a:ext>
            </a:extLst>
          </p:cNvPr>
          <p:cNvSpPr txBox="1"/>
          <p:nvPr/>
        </p:nvSpPr>
        <p:spPr>
          <a:xfrm>
            <a:off x="7094439" y="149660"/>
            <a:ext cx="1584508"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来場記念品に</a:t>
            </a:r>
            <a:r>
              <a:rPr lang="ja-JP" altLang="en-US" sz="1400" dirty="0">
                <a:solidFill>
                  <a:schemeClr val="bg1"/>
                </a:solidFill>
                <a:highlight>
                  <a:srgbClr val="FFFF00"/>
                </a:highlight>
                <a:latin typeface="BIZ UDPゴシック" panose="020B0400000000000000" pitchFamily="50" charset="-128"/>
                <a:ea typeface="BIZ UDPゴシック" panose="020B0400000000000000" pitchFamily="50" charset="-128"/>
              </a:rPr>
              <a:t>　</a:t>
            </a:r>
          </a:p>
        </p:txBody>
      </p:sp>
      <p:sp>
        <p:nvSpPr>
          <p:cNvPr id="17" name="テキスト ボックス 16">
            <a:extLst>
              <a:ext uri="{FF2B5EF4-FFF2-40B4-BE49-F238E27FC236}">
                <a16:creationId xmlns:a16="http://schemas.microsoft.com/office/drawing/2014/main" id="{1DD90FB9-33D8-4AEC-3C57-547D50CADC54}"/>
              </a:ext>
            </a:extLst>
          </p:cNvPr>
          <p:cNvSpPr txBox="1"/>
          <p:nvPr/>
        </p:nvSpPr>
        <p:spPr>
          <a:xfrm>
            <a:off x="8411131" y="148313"/>
            <a:ext cx="1830155"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見積もり特典に</a:t>
            </a:r>
          </a:p>
        </p:txBody>
      </p:sp>
      <p:cxnSp>
        <p:nvCxnSpPr>
          <p:cNvPr id="34" name="直線コネクタ 33">
            <a:extLst>
              <a:ext uri="{FF2B5EF4-FFF2-40B4-BE49-F238E27FC236}">
                <a16:creationId xmlns:a16="http://schemas.microsoft.com/office/drawing/2014/main" id="{1DE7BF08-4203-2524-65D2-3A534AF2144D}"/>
              </a:ext>
            </a:extLst>
          </p:cNvPr>
          <p:cNvCxnSpPr>
            <a:cxnSpLocks/>
          </p:cNvCxnSpPr>
          <p:nvPr/>
        </p:nvCxnSpPr>
        <p:spPr>
          <a:xfrm flipH="1">
            <a:off x="9872282" y="472916"/>
            <a:ext cx="118021" cy="131643"/>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51B422B7-FE73-2978-DBDC-592D7A3BB419}"/>
              </a:ext>
            </a:extLst>
          </p:cNvPr>
          <p:cNvCxnSpPr>
            <a:cxnSpLocks/>
          </p:cNvCxnSpPr>
          <p:nvPr/>
        </p:nvCxnSpPr>
        <p:spPr>
          <a:xfrm flipH="1">
            <a:off x="7131312" y="484470"/>
            <a:ext cx="2659148" cy="0"/>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sp>
        <p:nvSpPr>
          <p:cNvPr id="39" name="テキスト ボックス 38">
            <a:extLst>
              <a:ext uri="{FF2B5EF4-FFF2-40B4-BE49-F238E27FC236}">
                <a16:creationId xmlns:a16="http://schemas.microsoft.com/office/drawing/2014/main" id="{41BCBDAE-77BC-6BA7-A057-64954ECCEF38}"/>
              </a:ext>
            </a:extLst>
          </p:cNvPr>
          <p:cNvSpPr txBox="1"/>
          <p:nvPr/>
        </p:nvSpPr>
        <p:spPr>
          <a:xfrm>
            <a:off x="9885668" y="143253"/>
            <a:ext cx="2017334"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ご当地抽選会の景品に</a:t>
            </a:r>
          </a:p>
        </p:txBody>
      </p:sp>
      <p:cxnSp>
        <p:nvCxnSpPr>
          <p:cNvPr id="43" name="直線コネクタ 42">
            <a:extLst>
              <a:ext uri="{FF2B5EF4-FFF2-40B4-BE49-F238E27FC236}">
                <a16:creationId xmlns:a16="http://schemas.microsoft.com/office/drawing/2014/main" id="{F2212A62-A8CD-5811-93A3-FA856F6A6A8B}"/>
              </a:ext>
            </a:extLst>
          </p:cNvPr>
          <p:cNvCxnSpPr>
            <a:cxnSpLocks/>
          </p:cNvCxnSpPr>
          <p:nvPr/>
        </p:nvCxnSpPr>
        <p:spPr>
          <a:xfrm flipH="1">
            <a:off x="9982484" y="479497"/>
            <a:ext cx="1876339" cy="0"/>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sp>
        <p:nvSpPr>
          <p:cNvPr id="45" name="正方形/長方形 44">
            <a:extLst>
              <a:ext uri="{FF2B5EF4-FFF2-40B4-BE49-F238E27FC236}">
                <a16:creationId xmlns:a16="http://schemas.microsoft.com/office/drawing/2014/main" id="{6493B90A-BB2E-4F7A-86C7-3947ADBC2EDA}"/>
              </a:ext>
            </a:extLst>
          </p:cNvPr>
          <p:cNvSpPr/>
          <p:nvPr/>
        </p:nvSpPr>
        <p:spPr>
          <a:xfrm>
            <a:off x="3887010" y="321725"/>
            <a:ext cx="1079075" cy="497439"/>
          </a:xfrm>
          <a:prstGeom prst="rect">
            <a:avLst/>
          </a:prstGeom>
          <a:solidFill>
            <a:srgbClr val="FF000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46" name="テキスト ボックス 45">
            <a:extLst>
              <a:ext uri="{FF2B5EF4-FFF2-40B4-BE49-F238E27FC236}">
                <a16:creationId xmlns:a16="http://schemas.microsoft.com/office/drawing/2014/main" id="{2C56D4C7-1ACA-AF86-699B-7E26569708D2}"/>
              </a:ext>
            </a:extLst>
          </p:cNvPr>
          <p:cNvSpPr txBox="1"/>
          <p:nvPr/>
        </p:nvSpPr>
        <p:spPr>
          <a:xfrm>
            <a:off x="4106589" y="406118"/>
            <a:ext cx="646331" cy="369332"/>
          </a:xfrm>
          <a:prstGeom prst="rect">
            <a:avLst/>
          </a:prstGeom>
          <a:noFill/>
          <a:ln>
            <a:noFill/>
          </a:ln>
        </p:spPr>
        <p:txBody>
          <a:bodyPr wrap="none" rtlCol="0">
            <a:spAutoFit/>
          </a:bodyPr>
          <a:lstStyle/>
          <a:p>
            <a:r>
              <a:rPr kumimoji="1" lang="ja-JP" altLang="en-US" b="1" dirty="0">
                <a:solidFill>
                  <a:schemeClr val="bg1"/>
                </a:solidFill>
              </a:rPr>
              <a:t>新潟</a:t>
            </a:r>
          </a:p>
        </p:txBody>
      </p:sp>
      <p:sp>
        <p:nvSpPr>
          <p:cNvPr id="50" name="正方形/長方形 49">
            <a:extLst>
              <a:ext uri="{FF2B5EF4-FFF2-40B4-BE49-F238E27FC236}">
                <a16:creationId xmlns:a16="http://schemas.microsoft.com/office/drawing/2014/main" id="{F6CD731E-C770-B1B9-8B1B-5B87A2D2FEA9}"/>
              </a:ext>
            </a:extLst>
          </p:cNvPr>
          <p:cNvSpPr/>
          <p:nvPr/>
        </p:nvSpPr>
        <p:spPr>
          <a:xfrm>
            <a:off x="0" y="0"/>
            <a:ext cx="6777648" cy="6858000"/>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p>
        </p:txBody>
      </p:sp>
      <p:grpSp>
        <p:nvGrpSpPr>
          <p:cNvPr id="62" name="グループ化 61">
            <a:extLst>
              <a:ext uri="{FF2B5EF4-FFF2-40B4-BE49-F238E27FC236}">
                <a16:creationId xmlns:a16="http://schemas.microsoft.com/office/drawing/2014/main" id="{268A4C7B-5768-B32C-6AB2-7DEA4C293DFB}"/>
              </a:ext>
            </a:extLst>
          </p:cNvPr>
          <p:cNvGrpSpPr/>
          <p:nvPr/>
        </p:nvGrpSpPr>
        <p:grpSpPr>
          <a:xfrm>
            <a:off x="7033975" y="1704389"/>
            <a:ext cx="4906796" cy="3532474"/>
            <a:chOff x="7094439" y="1938214"/>
            <a:chExt cx="4906796" cy="3532474"/>
          </a:xfrm>
        </p:grpSpPr>
        <p:grpSp>
          <p:nvGrpSpPr>
            <p:cNvPr id="61" name="グループ化 60">
              <a:extLst>
                <a:ext uri="{FF2B5EF4-FFF2-40B4-BE49-F238E27FC236}">
                  <a16:creationId xmlns:a16="http://schemas.microsoft.com/office/drawing/2014/main" id="{D99C5AF3-37F5-0ED7-32F2-B8736E37F407}"/>
                </a:ext>
              </a:extLst>
            </p:cNvPr>
            <p:cNvGrpSpPr/>
            <p:nvPr/>
          </p:nvGrpSpPr>
          <p:grpSpPr>
            <a:xfrm>
              <a:off x="7094439" y="1938214"/>
              <a:ext cx="4906796" cy="3532474"/>
              <a:chOff x="7149698" y="1693398"/>
              <a:chExt cx="4906796" cy="3532474"/>
            </a:xfrm>
          </p:grpSpPr>
          <p:sp>
            <p:nvSpPr>
              <p:cNvPr id="3" name="object 258">
                <a:extLst>
                  <a:ext uri="{FF2B5EF4-FFF2-40B4-BE49-F238E27FC236}">
                    <a16:creationId xmlns:a16="http://schemas.microsoft.com/office/drawing/2014/main" id="{DE35EC43-2E59-EC31-68AC-C7F6A18A9A67}"/>
                  </a:ext>
                </a:extLst>
              </p:cNvPr>
              <p:cNvSpPr txBox="1"/>
              <p:nvPr/>
            </p:nvSpPr>
            <p:spPr>
              <a:xfrm>
                <a:off x="7348319" y="1693398"/>
                <a:ext cx="4708175" cy="185115"/>
              </a:xfrm>
              <a:prstGeom prst="rect">
                <a:avLst/>
              </a:prstGeom>
            </p:spPr>
            <p:txBody>
              <a:bodyPr vert="horz" wrap="square" lIns="0" tIns="12700" rIns="0" bIns="0" rtlCol="0">
                <a:spAutoFit/>
              </a:bodyPr>
              <a:lstStyle/>
              <a:p>
                <a:pPr marL="12700">
                  <a:lnSpc>
                    <a:spcPts val="910"/>
                  </a:lnSpc>
                  <a:spcBef>
                    <a:spcPts val="100"/>
                  </a:spcBef>
                </a:pPr>
                <a:r>
                  <a:rPr lang="ja-JP" altLang="en-US" sz="2400" b="1" dirty="0">
                    <a:latin typeface="游ゴシック" panose="020B0400000000000000" pitchFamily="50" charset="-128"/>
                    <a:cs typeface="Microsoft JhengHei"/>
                  </a:rPr>
                  <a:t>新潟県産こしひかり</a:t>
                </a:r>
                <a:r>
                  <a:rPr lang="en-US" altLang="ja-JP" sz="2400" b="1" dirty="0">
                    <a:latin typeface="游ゴシック" panose="020B0400000000000000" pitchFamily="50" charset="-128"/>
                    <a:cs typeface="Microsoft JhengHei"/>
                  </a:rPr>
                  <a:t>2</a:t>
                </a:r>
                <a:r>
                  <a:rPr lang="ja-JP" altLang="en-US" sz="2400" b="1" dirty="0">
                    <a:latin typeface="游ゴシック" panose="020B0400000000000000" pitchFamily="50" charset="-128"/>
                    <a:cs typeface="Microsoft JhengHei"/>
                  </a:rPr>
                  <a:t>合</a:t>
                </a:r>
                <a:r>
                  <a:rPr lang="en-US" altLang="ja-JP" sz="2400" b="1" dirty="0">
                    <a:latin typeface="游ゴシック" panose="020B0400000000000000" pitchFamily="50" charset="-128"/>
                    <a:cs typeface="Microsoft JhengHei"/>
                  </a:rPr>
                  <a:t>300g</a:t>
                </a:r>
                <a:endParaRPr lang="ja-JP" altLang="en-US" sz="2400" b="1" dirty="0">
                  <a:latin typeface="游ゴシック" panose="020B0400000000000000" pitchFamily="50" charset="-128"/>
                  <a:cs typeface="Microsoft JhengHei"/>
                </a:endParaRPr>
              </a:p>
            </p:txBody>
          </p:sp>
          <p:sp>
            <p:nvSpPr>
              <p:cNvPr id="4" name="object 253">
                <a:extLst>
                  <a:ext uri="{FF2B5EF4-FFF2-40B4-BE49-F238E27FC236}">
                    <a16:creationId xmlns:a16="http://schemas.microsoft.com/office/drawing/2014/main" id="{14432C81-6337-AA88-3FD9-0F4DEB6933D6}"/>
                  </a:ext>
                </a:extLst>
              </p:cNvPr>
              <p:cNvSpPr txBox="1"/>
              <p:nvPr/>
            </p:nvSpPr>
            <p:spPr>
              <a:xfrm>
                <a:off x="7264158" y="3510948"/>
                <a:ext cx="4663980" cy="153568"/>
              </a:xfrm>
              <a:prstGeom prst="rect">
                <a:avLst/>
              </a:prstGeom>
            </p:spPr>
            <p:txBody>
              <a:bodyPr vert="horz" wrap="square" lIns="0" tIns="13335" rIns="0" bIns="0" rtlCol="0">
                <a:spAutoFit/>
              </a:bodyPr>
              <a:lstStyle/>
              <a:p>
                <a:pPr marL="12700">
                  <a:lnSpc>
                    <a:spcPts val="630"/>
                  </a:lnSpc>
                  <a:spcBef>
                    <a:spcPts val="105"/>
                  </a:spcBef>
                </a:pPr>
                <a:r>
                  <a:rPr lang="ja-JP" altLang="en-US" sz="2400" b="1" spc="50" dirty="0">
                    <a:solidFill>
                      <a:srgbClr val="00AEEF"/>
                    </a:solidFill>
                    <a:latin typeface="Microsoft JhengHei"/>
                    <a:cs typeface="Microsoft JhengHei"/>
                  </a:rPr>
                  <a:t>申込単位 </a:t>
                </a:r>
                <a:r>
                  <a:rPr lang="en-US" altLang="ja-JP" sz="2400" b="1" spc="50" dirty="0">
                    <a:solidFill>
                      <a:srgbClr val="00AEEF"/>
                    </a:solidFill>
                    <a:latin typeface="Microsoft JhengHei"/>
                    <a:cs typeface="Microsoft JhengHei"/>
                  </a:rPr>
                  <a:t>80</a:t>
                </a:r>
                <a:r>
                  <a:rPr lang="ja-JP" altLang="en-US" sz="2400" b="1" spc="50" dirty="0">
                    <a:solidFill>
                      <a:srgbClr val="00AEEF"/>
                    </a:solidFill>
                    <a:latin typeface="Microsoft JhengHei"/>
                    <a:cs typeface="Microsoft JhengHei"/>
                  </a:rPr>
                  <a:t>個</a:t>
                </a:r>
                <a:r>
                  <a:rPr lang="en-US" altLang="ja-JP" sz="2400" b="1" spc="50" dirty="0">
                    <a:solidFill>
                      <a:srgbClr val="00AEEF"/>
                    </a:solidFill>
                    <a:latin typeface="Microsoft JhengHei"/>
                    <a:cs typeface="Microsoft JhengHei"/>
                  </a:rPr>
                  <a:t>(80×1</a:t>
                </a:r>
                <a:r>
                  <a:rPr lang="ja-JP" altLang="en-US" sz="2400" b="1" spc="50" dirty="0">
                    <a:solidFill>
                      <a:srgbClr val="00AEEF"/>
                    </a:solidFill>
                    <a:latin typeface="Microsoft JhengHei"/>
                    <a:cs typeface="Microsoft JhengHei"/>
                  </a:rPr>
                  <a:t>カートン</a:t>
                </a:r>
                <a:r>
                  <a:rPr lang="en-US" altLang="ja-JP" sz="2400" b="1" spc="50" dirty="0">
                    <a:solidFill>
                      <a:srgbClr val="00AEEF"/>
                    </a:solidFill>
                    <a:latin typeface="Microsoft JhengHei"/>
                    <a:cs typeface="Microsoft JhengHei"/>
                  </a:rPr>
                  <a:t>)</a:t>
                </a:r>
                <a:endParaRPr sz="2400" dirty="0">
                  <a:latin typeface="Microsoft JhengHei"/>
                  <a:cs typeface="Microsoft JhengHei"/>
                </a:endParaRPr>
              </a:p>
            </p:txBody>
          </p:sp>
          <p:sp>
            <p:nvSpPr>
              <p:cNvPr id="6" name="object 259">
                <a:extLst>
                  <a:ext uri="{FF2B5EF4-FFF2-40B4-BE49-F238E27FC236}">
                    <a16:creationId xmlns:a16="http://schemas.microsoft.com/office/drawing/2014/main" id="{BA3E14DB-19E1-1888-20C3-2EBF871FC54D}"/>
                  </a:ext>
                </a:extLst>
              </p:cNvPr>
              <p:cNvSpPr/>
              <p:nvPr/>
            </p:nvSpPr>
            <p:spPr>
              <a:xfrm rot="10800000" flipV="1">
                <a:off x="7264929" y="2073638"/>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sp>
            <p:nvSpPr>
              <p:cNvPr id="7" name="object 260">
                <a:extLst>
                  <a:ext uri="{FF2B5EF4-FFF2-40B4-BE49-F238E27FC236}">
                    <a16:creationId xmlns:a16="http://schemas.microsoft.com/office/drawing/2014/main" id="{6084C0B7-3C55-6F66-7B8C-1D31E9BA4187}"/>
                  </a:ext>
                </a:extLst>
              </p:cNvPr>
              <p:cNvSpPr txBox="1"/>
              <p:nvPr/>
            </p:nvSpPr>
            <p:spPr>
              <a:xfrm>
                <a:off x="9426481" y="2431537"/>
                <a:ext cx="2259255" cy="845103"/>
              </a:xfrm>
              <a:prstGeom prst="rect">
                <a:avLst/>
              </a:prstGeom>
            </p:spPr>
            <p:txBody>
              <a:bodyPr vert="horz" wrap="square" lIns="0" tIns="13970" rIns="0" bIns="0" rtlCol="0">
                <a:spAutoFit/>
              </a:bodyPr>
              <a:lstStyle/>
              <a:p>
                <a:pPr marL="12700">
                  <a:lnSpc>
                    <a:spcPct val="100000"/>
                  </a:lnSpc>
                  <a:spcBef>
                    <a:spcPts val="110"/>
                  </a:spcBef>
                  <a:tabLst>
                    <a:tab pos="915035" algn="l"/>
                  </a:tabLst>
                </a:pPr>
                <a:r>
                  <a:rPr lang="ja-JP" altLang="en-US" sz="3200" b="1" spc="10" dirty="0">
                    <a:solidFill>
                      <a:srgbClr val="EC008C"/>
                    </a:solidFill>
                    <a:uFill>
                      <a:solidFill>
                        <a:srgbClr val="231F20"/>
                      </a:solidFill>
                    </a:uFill>
                    <a:latin typeface="Century Gothic"/>
                    <a:cs typeface="Century Gothic"/>
                  </a:rPr>
                  <a:t>　</a:t>
                </a:r>
                <a:r>
                  <a:rPr sz="3200" b="1" spc="10" dirty="0">
                    <a:solidFill>
                      <a:srgbClr val="EC008C"/>
                    </a:solidFill>
                    <a:uFill>
                      <a:solidFill>
                        <a:srgbClr val="231F20"/>
                      </a:solidFill>
                    </a:uFill>
                    <a:latin typeface="Century Gothic"/>
                    <a:cs typeface="Century Gothic"/>
                  </a:rPr>
                  <a:t>¥</a:t>
                </a:r>
                <a:r>
                  <a:rPr lang="en-US" altLang="ja-JP" sz="5400" b="1" spc="10" dirty="0">
                    <a:solidFill>
                      <a:srgbClr val="EC008C"/>
                    </a:solidFill>
                    <a:uFill>
                      <a:solidFill>
                        <a:srgbClr val="231F20"/>
                      </a:solidFill>
                    </a:uFill>
                    <a:latin typeface="Century Gothic"/>
                    <a:cs typeface="Century Gothic"/>
                  </a:rPr>
                  <a:t>659</a:t>
                </a:r>
                <a:endParaRPr sz="3600" dirty="0">
                  <a:latin typeface="Century Gothic"/>
                  <a:cs typeface="Century Gothic"/>
                </a:endParaRPr>
              </a:p>
            </p:txBody>
          </p:sp>
          <p:sp>
            <p:nvSpPr>
              <p:cNvPr id="9" name="テキスト ボックス 8">
                <a:extLst>
                  <a:ext uri="{FF2B5EF4-FFF2-40B4-BE49-F238E27FC236}">
                    <a16:creationId xmlns:a16="http://schemas.microsoft.com/office/drawing/2014/main" id="{BE62DA99-F2BB-738C-6657-67FEAFB6B963}"/>
                  </a:ext>
                </a:extLst>
              </p:cNvPr>
              <p:cNvSpPr txBox="1"/>
              <p:nvPr/>
            </p:nvSpPr>
            <p:spPr>
              <a:xfrm flipH="1">
                <a:off x="11454904" y="2368539"/>
                <a:ext cx="461665" cy="1051821"/>
              </a:xfrm>
              <a:prstGeom prst="rect">
                <a:avLst/>
              </a:prstGeom>
              <a:noFill/>
            </p:spPr>
            <p:txBody>
              <a:bodyPr vert="eaVert" wrap="square" rtlCol="0">
                <a:spAutoFit/>
              </a:bodyPr>
              <a:lstStyle/>
              <a:p>
                <a:pPr lvl="0" defTabSz="914400" fontAlgn="base">
                  <a:spcBef>
                    <a:spcPct val="0"/>
                  </a:spcBef>
                  <a:spcAft>
                    <a:spcPct val="0"/>
                  </a:spcAft>
                </a:pPr>
                <a:r>
                  <a:rPr kumimoji="1" lang="ja-JP" altLang="en-US" b="1" dirty="0">
                    <a:solidFill>
                      <a:srgbClr val="FF3399"/>
                    </a:solidFill>
                    <a:latin typeface="ＭＳ ゴシック" pitchFamily="49" charset="-128"/>
                    <a:ea typeface="ＭＳ ゴシック" pitchFamily="49" charset="-128"/>
                  </a:rPr>
                  <a:t>（税別）</a:t>
                </a:r>
              </a:p>
            </p:txBody>
          </p:sp>
          <p:sp>
            <p:nvSpPr>
              <p:cNvPr id="10" name="object 260">
                <a:extLst>
                  <a:ext uri="{FF2B5EF4-FFF2-40B4-BE49-F238E27FC236}">
                    <a16:creationId xmlns:a16="http://schemas.microsoft.com/office/drawing/2014/main" id="{CEF3AC21-0B6E-7D59-3404-F28BADB4D5F3}"/>
                  </a:ext>
                </a:extLst>
              </p:cNvPr>
              <p:cNvSpPr txBox="1"/>
              <p:nvPr/>
            </p:nvSpPr>
            <p:spPr>
              <a:xfrm>
                <a:off x="7265603" y="2943729"/>
                <a:ext cx="742238" cy="291105"/>
              </a:xfrm>
              <a:prstGeom prst="rect">
                <a:avLst/>
              </a:prstGeom>
            </p:spPr>
            <p:txBody>
              <a:bodyPr vert="horz" wrap="square" lIns="0" tIns="13970" rIns="0" bIns="0" rtlCol="0">
                <a:spAutoFit/>
              </a:bodyPr>
              <a:lstStyle/>
              <a:p>
                <a:pPr marL="12700">
                  <a:lnSpc>
                    <a:spcPct val="100000"/>
                  </a:lnSpc>
                  <a:spcBef>
                    <a:spcPts val="110"/>
                  </a:spcBef>
                  <a:tabLst>
                    <a:tab pos="915035" algn="l"/>
                  </a:tabLst>
                </a:pPr>
                <a:r>
                  <a:rPr lang="en-US" altLang="ja-JP" dirty="0">
                    <a:latin typeface="Yu Gothic UI Semibold" panose="020B0700000000000000" pitchFamily="50" charset="-128"/>
                    <a:ea typeface="Yu Gothic UI Semibold" panose="020B0700000000000000" pitchFamily="50" charset="-128"/>
                    <a:cs typeface="Century Gothic"/>
                  </a:rPr>
                  <a:t>MSE</a:t>
                </a:r>
                <a:endParaRPr dirty="0">
                  <a:latin typeface="Yu Gothic UI Semibold" panose="020B0700000000000000" pitchFamily="50" charset="-128"/>
                  <a:ea typeface="Yu Gothic UI Semibold" panose="020B0700000000000000" pitchFamily="50" charset="-128"/>
                  <a:cs typeface="Century Gothic"/>
                </a:endParaRPr>
              </a:p>
            </p:txBody>
          </p:sp>
          <p:sp>
            <p:nvSpPr>
              <p:cNvPr id="20" name="object 259">
                <a:extLst>
                  <a:ext uri="{FF2B5EF4-FFF2-40B4-BE49-F238E27FC236}">
                    <a16:creationId xmlns:a16="http://schemas.microsoft.com/office/drawing/2014/main" id="{24DC9D77-F9B3-03E0-4C0D-FA6304D74C8B}"/>
                  </a:ext>
                </a:extLst>
              </p:cNvPr>
              <p:cNvSpPr/>
              <p:nvPr/>
            </p:nvSpPr>
            <p:spPr>
              <a:xfrm rot="10800000" flipV="1">
                <a:off x="7265602" y="3253545"/>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sp>
            <p:nvSpPr>
              <p:cNvPr id="14" name="object 261">
                <a:extLst>
                  <a:ext uri="{FF2B5EF4-FFF2-40B4-BE49-F238E27FC236}">
                    <a16:creationId xmlns:a16="http://schemas.microsoft.com/office/drawing/2014/main" id="{49BF6F4F-D9D4-0A5F-300C-3F1A9C165832}"/>
                  </a:ext>
                </a:extLst>
              </p:cNvPr>
              <p:cNvSpPr txBox="1"/>
              <p:nvPr/>
            </p:nvSpPr>
            <p:spPr>
              <a:xfrm>
                <a:off x="7264158" y="2073947"/>
                <a:ext cx="1830155" cy="377026"/>
              </a:xfrm>
              <a:prstGeom prst="rect">
                <a:avLst/>
              </a:prstGeom>
              <a:solidFill>
                <a:schemeClr val="bg1"/>
              </a:solidFill>
              <a:ln w="3809">
                <a:solidFill>
                  <a:srgbClr val="231F20"/>
                </a:solidFill>
              </a:ln>
            </p:spPr>
            <p:txBody>
              <a:bodyPr vert="horz" wrap="square" lIns="0" tIns="7620" rIns="0" bIns="0" rtlCol="0">
                <a:spAutoFit/>
              </a:bodyPr>
              <a:lstStyle/>
              <a:p>
                <a:pPr marL="23495" algn="dist">
                  <a:lnSpc>
                    <a:spcPct val="100000"/>
                  </a:lnSpc>
                  <a:spcBef>
                    <a:spcPts val="60"/>
                  </a:spcBef>
                </a:pPr>
                <a:r>
                  <a:rPr lang="ja-JP" altLang="en-US" sz="2400" spc="300" dirty="0">
                    <a:solidFill>
                      <a:srgbClr val="231F20"/>
                    </a:solidFill>
                    <a:latin typeface="UD デジタル 教科書体 NK-R" panose="02020400000000000000" pitchFamily="18" charset="-128"/>
                    <a:ea typeface="UD デジタル 教科書体 NK-R" panose="02020400000000000000" pitchFamily="18" charset="-128"/>
                    <a:cs typeface="PMingLiU"/>
                  </a:rPr>
                  <a:t>２</a:t>
                </a:r>
                <a:r>
                  <a:rPr lang="en-US" altLang="ja-JP" sz="2400" spc="300" dirty="0">
                    <a:solidFill>
                      <a:srgbClr val="231F20"/>
                    </a:solidFill>
                    <a:latin typeface="UD デジタル 教科書体 NK-R" panose="02020400000000000000" pitchFamily="18" charset="-128"/>
                    <a:ea typeface="UD デジタル 教科書体 NK-R" panose="02020400000000000000" pitchFamily="18" charset="-128"/>
                    <a:cs typeface="PMingLiU"/>
                  </a:rPr>
                  <a:t>790782</a:t>
                </a:r>
                <a:endParaRPr sz="2400" dirty="0">
                  <a:latin typeface="UD デジタル 教科書体 NK-R" panose="02020400000000000000" pitchFamily="18" charset="-128"/>
                  <a:ea typeface="UD デジタル 教科書体 NK-R" panose="02020400000000000000" pitchFamily="18" charset="-128"/>
                  <a:cs typeface="PMingLiU"/>
                </a:endParaRPr>
              </a:p>
            </p:txBody>
          </p:sp>
          <p:sp>
            <p:nvSpPr>
              <p:cNvPr id="54" name="object 254">
                <a:extLst>
                  <a:ext uri="{FF2B5EF4-FFF2-40B4-BE49-F238E27FC236}">
                    <a16:creationId xmlns:a16="http://schemas.microsoft.com/office/drawing/2014/main" id="{9B9C8C2C-CD18-EE87-8E66-C1D5B6BBCE16}"/>
                  </a:ext>
                </a:extLst>
              </p:cNvPr>
              <p:cNvSpPr txBox="1"/>
              <p:nvPr/>
            </p:nvSpPr>
            <p:spPr>
              <a:xfrm>
                <a:off x="7286224" y="3905046"/>
                <a:ext cx="4750856" cy="869918"/>
              </a:xfrm>
              <a:prstGeom prst="rect">
                <a:avLst/>
              </a:prstGeom>
            </p:spPr>
            <p:txBody>
              <a:bodyPr vert="horz" wrap="square" lIns="0" tIns="13335" rIns="0" bIns="0" rtlCol="0">
                <a:spAutoFit/>
              </a:bodyPr>
              <a:lstStyle/>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パッケージサイズ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7×7×6cm</a:t>
                </a: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荷姿　袋入り</a:t>
                </a: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賞味期間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180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日（残日数</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160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日以上）</a:t>
                </a:r>
                <a:endParaRPr lang="en-US" altLang="ja-JP" sz="2800" spc="5" dirty="0">
                  <a:solidFill>
                    <a:srgbClr val="231F20"/>
                  </a:solidFill>
                  <a:latin typeface="游ゴシック Medium" panose="020B0500000000000000" pitchFamily="50" charset="-128"/>
                  <a:ea typeface="游ゴシック Medium" panose="020B0500000000000000" pitchFamily="50" charset="-128"/>
                  <a:cs typeface="PMingLiU"/>
                </a:endParaRPr>
              </a:p>
            </p:txBody>
          </p:sp>
          <p:sp>
            <p:nvSpPr>
              <p:cNvPr id="55" name="テキスト ボックス 54">
                <a:extLst>
                  <a:ext uri="{FF2B5EF4-FFF2-40B4-BE49-F238E27FC236}">
                    <a16:creationId xmlns:a16="http://schemas.microsoft.com/office/drawing/2014/main" id="{72C34FA0-24FB-35BC-BD91-1DD11D49848D}"/>
                  </a:ext>
                </a:extLst>
              </p:cNvPr>
              <p:cNvSpPr txBox="1"/>
              <p:nvPr/>
            </p:nvSpPr>
            <p:spPr>
              <a:xfrm>
                <a:off x="9623015" y="4853754"/>
                <a:ext cx="2296070" cy="370552"/>
              </a:xfrm>
              <a:prstGeom prst="rect">
                <a:avLst/>
              </a:prstGeom>
              <a:solidFill>
                <a:schemeClr val="bg1"/>
              </a:solidFill>
              <a:ln w="12700">
                <a:solidFill>
                  <a:srgbClr val="00AEEF"/>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56" name="object 254">
                <a:extLst>
                  <a:ext uri="{FF2B5EF4-FFF2-40B4-BE49-F238E27FC236}">
                    <a16:creationId xmlns:a16="http://schemas.microsoft.com/office/drawing/2014/main" id="{12AD1D5C-A6C5-19C6-918C-BB5AD4729528}"/>
                  </a:ext>
                </a:extLst>
              </p:cNvPr>
              <p:cNvSpPr txBox="1"/>
              <p:nvPr/>
            </p:nvSpPr>
            <p:spPr>
              <a:xfrm>
                <a:off x="9606910" y="5061380"/>
                <a:ext cx="2289473" cy="151773"/>
              </a:xfrm>
              <a:prstGeom prst="rect">
                <a:avLst/>
              </a:prstGeom>
            </p:spPr>
            <p:txBody>
              <a:bodyPr vert="horz" wrap="square" lIns="0" tIns="13335" rIns="0" bIns="0" rtlCol="0">
                <a:spAutoFit/>
              </a:bodyPr>
              <a:lstStyle/>
              <a:p>
                <a:pPr marL="12700" algn="ctr">
                  <a:lnSpc>
                    <a:spcPts val="700"/>
                  </a:lnSpc>
                  <a:tabLst>
                    <a:tab pos="290830" algn="l"/>
                  </a:tabLst>
                </a:pP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出荷まで約</a:t>
                </a:r>
                <a:r>
                  <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rPr>
                  <a:t>7</a:t>
                </a: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日</a:t>
                </a:r>
                <a:endPar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sp>
            <p:nvSpPr>
              <p:cNvPr id="57" name="テキスト ボックス 56">
                <a:extLst>
                  <a:ext uri="{FF2B5EF4-FFF2-40B4-BE49-F238E27FC236}">
                    <a16:creationId xmlns:a16="http://schemas.microsoft.com/office/drawing/2014/main" id="{6690FF7F-6F66-1A45-BBFC-902D46A4FF17}"/>
                  </a:ext>
                </a:extLst>
              </p:cNvPr>
              <p:cNvSpPr txBox="1"/>
              <p:nvPr/>
            </p:nvSpPr>
            <p:spPr>
              <a:xfrm>
                <a:off x="7320976" y="4855320"/>
                <a:ext cx="2296863" cy="370552"/>
              </a:xfrm>
              <a:prstGeom prst="rect">
                <a:avLst/>
              </a:prstGeom>
              <a:solidFill>
                <a:schemeClr val="bg1"/>
              </a:solidFill>
              <a:ln w="12700">
                <a:solidFill>
                  <a:srgbClr val="EC008C"/>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58" name="object 254">
                <a:extLst>
                  <a:ext uri="{FF2B5EF4-FFF2-40B4-BE49-F238E27FC236}">
                    <a16:creationId xmlns:a16="http://schemas.microsoft.com/office/drawing/2014/main" id="{76FB6F74-141A-AD47-CBEA-CB0A1C2F1A4C}"/>
                  </a:ext>
                </a:extLst>
              </p:cNvPr>
              <p:cNvSpPr txBox="1"/>
              <p:nvPr/>
            </p:nvSpPr>
            <p:spPr>
              <a:xfrm>
                <a:off x="7149698" y="5062946"/>
                <a:ext cx="2609952" cy="151773"/>
              </a:xfrm>
              <a:prstGeom prst="rect">
                <a:avLst/>
              </a:prstGeom>
              <a:ln>
                <a:noFill/>
              </a:ln>
            </p:spPr>
            <p:txBody>
              <a:bodyPr vert="horz" wrap="square" lIns="0" tIns="13335" rIns="0" bIns="0" rtlCol="0">
                <a:spAutoFit/>
              </a:bodyPr>
              <a:lstStyle/>
              <a:p>
                <a:pPr marL="12700" algn="ctr">
                  <a:lnSpc>
                    <a:spcPts val="700"/>
                  </a:lnSpc>
                  <a:tabLst>
                    <a:tab pos="290830" algn="l"/>
                  </a:tabLst>
                </a:pPr>
                <a:r>
                  <a:rPr lang="ja-JP" altLang="en-US" sz="2000" spc="5" dirty="0">
                    <a:solidFill>
                      <a:srgbClr val="EC008C"/>
                    </a:solidFill>
                    <a:latin typeface="游ゴシック Medium" panose="020B0500000000000000" pitchFamily="50" charset="-128"/>
                    <a:ea typeface="游ゴシック Medium" panose="020B0500000000000000" pitchFamily="50" charset="-128"/>
                    <a:cs typeface="PMingLiU"/>
                  </a:rPr>
                  <a:t>カートン割れ不可</a:t>
                </a:r>
                <a:endParaRPr lang="en-US" altLang="ja-JP" sz="2000" spc="5" dirty="0">
                  <a:solidFill>
                    <a:srgbClr val="EC008C"/>
                  </a:solidFill>
                  <a:latin typeface="游ゴシック Medium" panose="020B0500000000000000" pitchFamily="50" charset="-128"/>
                  <a:ea typeface="游ゴシック Medium" panose="020B0500000000000000" pitchFamily="50" charset="-128"/>
                  <a:cs typeface="PMingLiU"/>
                </a:endParaRPr>
              </a:p>
            </p:txBody>
          </p:sp>
        </p:grpSp>
        <p:sp>
          <p:nvSpPr>
            <p:cNvPr id="59" name="角丸四角形 621">
              <a:extLst>
                <a:ext uri="{FF2B5EF4-FFF2-40B4-BE49-F238E27FC236}">
                  <a16:creationId xmlns:a16="http://schemas.microsoft.com/office/drawing/2014/main" id="{23F8A268-8B22-CE30-70A9-F4D5A8DC74F6}"/>
                </a:ext>
              </a:extLst>
            </p:cNvPr>
            <p:cNvSpPr/>
            <p:nvPr/>
          </p:nvSpPr>
          <p:spPr>
            <a:xfrm>
              <a:off x="9931076" y="2429435"/>
              <a:ext cx="1299416" cy="248462"/>
            </a:xfrm>
            <a:prstGeom prst="roundRect">
              <a:avLst/>
            </a:prstGeom>
            <a:solidFill>
              <a:schemeClr val="bg1"/>
            </a:solidFill>
            <a:ln w="3175">
              <a:solidFill>
                <a:srgbClr val="EC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object 258">
              <a:extLst>
                <a:ext uri="{FF2B5EF4-FFF2-40B4-BE49-F238E27FC236}">
                  <a16:creationId xmlns:a16="http://schemas.microsoft.com/office/drawing/2014/main" id="{507ADEE3-D18B-F2D5-F7FE-F507C38CB00B}"/>
                </a:ext>
              </a:extLst>
            </p:cNvPr>
            <p:cNvSpPr txBox="1"/>
            <p:nvPr/>
          </p:nvSpPr>
          <p:spPr>
            <a:xfrm>
              <a:off x="10026660" y="2525230"/>
              <a:ext cx="1299416" cy="156518"/>
            </a:xfrm>
            <a:prstGeom prst="rect">
              <a:avLst/>
            </a:prstGeom>
          </p:spPr>
          <p:txBody>
            <a:bodyPr vert="horz" wrap="square" lIns="0" tIns="12700" rIns="0" bIns="0" rtlCol="0">
              <a:spAutoFit/>
            </a:bodyPr>
            <a:lstStyle/>
            <a:p>
              <a:pPr marL="12700">
                <a:lnSpc>
                  <a:spcPts val="910"/>
                </a:lnSpc>
                <a:spcBef>
                  <a:spcPts val="100"/>
                </a:spcBef>
              </a:pPr>
              <a:r>
                <a:rPr lang="ja-JP" altLang="en-US" sz="1600" b="1" dirty="0">
                  <a:solidFill>
                    <a:srgbClr val="EC008C"/>
                  </a:solidFill>
                  <a:latin typeface="游ゴシック" panose="020B0400000000000000" pitchFamily="50" charset="-128"/>
                  <a:cs typeface="Microsoft JhengHei"/>
                </a:rPr>
                <a:t>軽減税率</a:t>
              </a:r>
              <a:r>
                <a:rPr lang="en-US" altLang="ja-JP" sz="1600" b="1" dirty="0">
                  <a:solidFill>
                    <a:srgbClr val="EC008C"/>
                  </a:solidFill>
                  <a:latin typeface="游ゴシック" panose="020B0400000000000000" pitchFamily="50" charset="-128"/>
                  <a:cs typeface="Microsoft JhengHei"/>
                </a:rPr>
                <a:t>8</a:t>
              </a:r>
              <a:r>
                <a:rPr lang="ja-JP" altLang="en-US" sz="1600" b="1" dirty="0">
                  <a:solidFill>
                    <a:srgbClr val="EC008C"/>
                  </a:solidFill>
                  <a:latin typeface="游ゴシック" panose="020B0400000000000000" pitchFamily="50" charset="-128"/>
                  <a:cs typeface="Microsoft JhengHei"/>
                </a:rPr>
                <a:t>％</a:t>
              </a:r>
            </a:p>
          </p:txBody>
        </p:sp>
      </p:grpSp>
      <p:pic>
        <p:nvPicPr>
          <p:cNvPr id="22" name="図 21">
            <a:extLst>
              <a:ext uri="{FF2B5EF4-FFF2-40B4-BE49-F238E27FC236}">
                <a16:creationId xmlns:a16="http://schemas.microsoft.com/office/drawing/2014/main" id="{2DB852E4-4F70-1A7B-942C-03E6B7FC26FB}"/>
              </a:ext>
            </a:extLst>
          </p:cNvPr>
          <p:cNvPicPr>
            <a:picLocks noChangeAspect="1"/>
          </p:cNvPicPr>
          <p:nvPr/>
        </p:nvPicPr>
        <p:blipFill>
          <a:blip r:embed="rId2"/>
          <a:srcRect l="24580" t="13175" r="37213" b="10861"/>
          <a:stretch>
            <a:fillRect/>
          </a:stretch>
        </p:blipFill>
        <p:spPr>
          <a:xfrm>
            <a:off x="3887010" y="120968"/>
            <a:ext cx="2362826" cy="2642447"/>
          </a:xfrm>
          <a:prstGeom prst="rect">
            <a:avLst/>
          </a:prstGeom>
        </p:spPr>
      </p:pic>
      <p:sp>
        <p:nvSpPr>
          <p:cNvPr id="23" name="object 254">
            <a:extLst>
              <a:ext uri="{FF2B5EF4-FFF2-40B4-BE49-F238E27FC236}">
                <a16:creationId xmlns:a16="http://schemas.microsoft.com/office/drawing/2014/main" id="{33F03B94-CE4D-5594-17BD-FE5F717B44A1}"/>
              </a:ext>
            </a:extLst>
          </p:cNvPr>
          <p:cNvSpPr txBox="1"/>
          <p:nvPr/>
        </p:nvSpPr>
        <p:spPr>
          <a:xfrm>
            <a:off x="7334346" y="5475861"/>
            <a:ext cx="4335540" cy="567463"/>
          </a:xfrm>
          <a:prstGeom prst="rect">
            <a:avLst/>
          </a:prstGeom>
          <a:solidFill>
            <a:srgbClr val="FFFFFF"/>
          </a:solidFill>
        </p:spPr>
        <p:txBody>
          <a:bodyPr vert="horz" wrap="square" lIns="0" tIns="13335" rIns="0" bIns="0" rtlCol="0">
            <a:spAutoFit/>
          </a:bodyPr>
          <a:lstStyle/>
          <a:p>
            <a:pPr marL="12700">
              <a:tabLst>
                <a:tab pos="290830" algn="l"/>
              </a:tabLst>
            </a:pPr>
            <a:r>
              <a:rPr lang="en-US" altLang="ja-JP" spc="5" dirty="0">
                <a:solidFill>
                  <a:srgbClr val="00AEEF"/>
                </a:solidFill>
                <a:latin typeface="游ゴシック Medium" panose="020B0500000000000000" pitchFamily="50" charset="-128"/>
                <a:ea typeface="游ゴシック Medium" panose="020B0500000000000000" pitchFamily="50" charset="-128"/>
                <a:cs typeface="PMingLiU"/>
              </a:rPr>
              <a:t>※</a:t>
            </a:r>
            <a:r>
              <a:rPr lang="ja-JP" altLang="en-US" spc="5" dirty="0">
                <a:solidFill>
                  <a:srgbClr val="00AEEF"/>
                </a:solidFill>
                <a:latin typeface="游ゴシック Medium" panose="020B0500000000000000" pitchFamily="50" charset="-128"/>
                <a:ea typeface="游ゴシック Medium" panose="020B0500000000000000" pitchFamily="50" charset="-128"/>
                <a:cs typeface="PMingLiU"/>
              </a:rPr>
              <a:t>お米の賞味期間は精米時期表記の為、</a:t>
            </a:r>
            <a:endParaRPr lang="en-US" altLang="ja-JP" spc="5" dirty="0">
              <a:solidFill>
                <a:srgbClr val="00AEEF"/>
              </a:solidFill>
              <a:latin typeface="游ゴシック Medium" panose="020B0500000000000000" pitchFamily="50" charset="-128"/>
              <a:ea typeface="游ゴシック Medium" panose="020B0500000000000000" pitchFamily="50" charset="-128"/>
              <a:cs typeface="PMingLiU"/>
            </a:endParaRPr>
          </a:p>
          <a:p>
            <a:pPr marL="12700">
              <a:tabLst>
                <a:tab pos="290830" algn="l"/>
              </a:tabLst>
            </a:pPr>
            <a:r>
              <a:rPr lang="ja-JP" altLang="en-US" spc="5" dirty="0">
                <a:solidFill>
                  <a:srgbClr val="00AEEF"/>
                </a:solidFill>
                <a:latin typeface="游ゴシック Medium" panose="020B0500000000000000" pitchFamily="50" charset="-128"/>
                <a:ea typeface="游ゴシック Medium" panose="020B0500000000000000" pitchFamily="50" charset="-128"/>
                <a:cs typeface="PMingLiU"/>
              </a:rPr>
              <a:t>　目安の日数になります</a:t>
            </a:r>
            <a:endParaRPr lang="en-US" altLang="ja-JP"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pic>
        <p:nvPicPr>
          <p:cNvPr id="8" name="図 7">
            <a:extLst>
              <a:ext uri="{FF2B5EF4-FFF2-40B4-BE49-F238E27FC236}">
                <a16:creationId xmlns:a16="http://schemas.microsoft.com/office/drawing/2014/main" id="{5D9329B5-C8AB-2AAF-01A3-C565262F113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6152" y="2005529"/>
            <a:ext cx="3022009" cy="3257596"/>
          </a:xfrm>
          <a:prstGeom prst="rect">
            <a:avLst/>
          </a:prstGeom>
        </p:spPr>
      </p:pic>
      <p:pic>
        <p:nvPicPr>
          <p:cNvPr id="15" name="図 14">
            <a:extLst>
              <a:ext uri="{FF2B5EF4-FFF2-40B4-BE49-F238E27FC236}">
                <a16:creationId xmlns:a16="http://schemas.microsoft.com/office/drawing/2014/main" id="{9CB39063-A058-2B42-D9D6-BDA8A943F09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34313" y="3581093"/>
            <a:ext cx="3225559" cy="2150372"/>
          </a:xfrm>
          <a:prstGeom prst="rect">
            <a:avLst/>
          </a:prstGeom>
          <a:ln>
            <a:noFill/>
          </a:ln>
          <a:effectLst>
            <a:softEdge rad="112500"/>
          </a:effectLst>
        </p:spPr>
      </p:pic>
      <p:pic>
        <p:nvPicPr>
          <p:cNvPr id="2" name="図 1">
            <a:extLst>
              <a:ext uri="{FF2B5EF4-FFF2-40B4-BE49-F238E27FC236}">
                <a16:creationId xmlns:a16="http://schemas.microsoft.com/office/drawing/2014/main" id="{6E2A0636-DE1D-0FBC-2F20-ED089AF3A11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6173" y="178159"/>
            <a:ext cx="3041965" cy="1416716"/>
          </a:xfrm>
          <a:prstGeom prst="rect">
            <a:avLst/>
          </a:prstGeom>
        </p:spPr>
      </p:pic>
    </p:spTree>
    <p:extLst>
      <p:ext uri="{BB962C8B-B14F-4D97-AF65-F5344CB8AC3E}">
        <p14:creationId xmlns:p14="http://schemas.microsoft.com/office/powerpoint/2010/main" val="24643209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884BD8-CE40-BA42-1A76-503F7B99575F}"/>
            </a:ext>
          </a:extLst>
        </p:cNvPr>
        <p:cNvGrpSpPr/>
        <p:nvPr/>
      </p:nvGrpSpPr>
      <p:grpSpPr>
        <a:xfrm>
          <a:off x="0" y="0"/>
          <a:ext cx="0" cy="0"/>
          <a:chOff x="0" y="0"/>
          <a:chExt cx="0" cy="0"/>
        </a:xfrm>
      </p:grpSpPr>
      <p:sp>
        <p:nvSpPr>
          <p:cNvPr id="7" name="正方形/長方形 6">
            <a:extLst>
              <a:ext uri="{FF2B5EF4-FFF2-40B4-BE49-F238E27FC236}">
                <a16:creationId xmlns:a16="http://schemas.microsoft.com/office/drawing/2014/main" id="{F62E8E5E-7B79-2358-1EC3-44090D51080C}"/>
              </a:ext>
            </a:extLst>
          </p:cNvPr>
          <p:cNvSpPr/>
          <p:nvPr/>
        </p:nvSpPr>
        <p:spPr>
          <a:xfrm>
            <a:off x="5843" y="6017752"/>
            <a:ext cx="6771805" cy="840248"/>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object 254">
            <a:extLst>
              <a:ext uri="{FF2B5EF4-FFF2-40B4-BE49-F238E27FC236}">
                <a16:creationId xmlns:a16="http://schemas.microsoft.com/office/drawing/2014/main" id="{12EAE900-9A32-F10C-AEFA-E1066E44A002}"/>
              </a:ext>
            </a:extLst>
          </p:cNvPr>
          <p:cNvSpPr txBox="1"/>
          <p:nvPr/>
        </p:nvSpPr>
        <p:spPr>
          <a:xfrm>
            <a:off x="407346" y="6182481"/>
            <a:ext cx="6030030" cy="567463"/>
          </a:xfrm>
          <a:prstGeom prst="rect">
            <a:avLst/>
          </a:prstGeom>
          <a:noFill/>
        </p:spPr>
        <p:txBody>
          <a:bodyPr vert="horz" wrap="square" lIns="0" tIns="13335" rIns="0" bIns="0" rtlCol="0">
            <a:spAutoFit/>
          </a:bodyPr>
          <a:lstStyle/>
          <a:p>
            <a:pPr marL="12700">
              <a:tabLst>
                <a:tab pos="290830" algn="l"/>
              </a:tabLst>
            </a:pPr>
            <a:r>
              <a:rPr lang="ja-JP" altLang="en-US" sz="1200" spc="5" dirty="0">
                <a:latin typeface="游ゴシック Medium" panose="020B0500000000000000" pitchFamily="50" charset="-128"/>
                <a:ea typeface="游ゴシック Medium" panose="020B0500000000000000" pitchFamily="50" charset="-128"/>
                <a:cs typeface="PMingLiU"/>
              </a:rPr>
              <a:t>紐付きクラフト袋のラベルについてはオリジナルデザインへ変更することも可能です。</a:t>
            </a:r>
            <a:endParaRPr lang="en-US" altLang="ja-JP" sz="1200" spc="5" dirty="0">
              <a:latin typeface="游ゴシック Medium" panose="020B0500000000000000" pitchFamily="50" charset="-128"/>
              <a:ea typeface="游ゴシック Medium" panose="020B0500000000000000" pitchFamily="50" charset="-128"/>
              <a:cs typeface="PMingLiU"/>
            </a:endParaRPr>
          </a:p>
          <a:p>
            <a:pPr marL="12700">
              <a:tabLst>
                <a:tab pos="290830" algn="l"/>
              </a:tabLst>
            </a:pPr>
            <a:r>
              <a:rPr lang="ja-JP" altLang="en-US" sz="1200" spc="5" dirty="0">
                <a:latin typeface="游ゴシック Medium" panose="020B0500000000000000" pitchFamily="50" charset="-128"/>
                <a:ea typeface="游ゴシック Medium" panose="020B0500000000000000" pitchFamily="50" charset="-128"/>
                <a:cs typeface="PMingLiU"/>
              </a:rPr>
              <a:t>（オリジナルデザイン印刷範囲：</a:t>
            </a:r>
            <a:r>
              <a:rPr lang="en-US" altLang="ja-JP" sz="1200" spc="5" dirty="0">
                <a:latin typeface="游ゴシック Medium" panose="020B0500000000000000" pitchFamily="50" charset="-128"/>
                <a:ea typeface="游ゴシック Medium" panose="020B0500000000000000" pitchFamily="50" charset="-128"/>
                <a:cs typeface="PMingLiU"/>
              </a:rPr>
              <a:t>W8.4×H9.2cm</a:t>
            </a:r>
            <a:r>
              <a:rPr lang="ja-JP" altLang="en-US" sz="1200" spc="5" dirty="0">
                <a:latin typeface="游ゴシック Medium" panose="020B0500000000000000" pitchFamily="50" charset="-128"/>
                <a:ea typeface="游ゴシック Medium" panose="020B0500000000000000" pitchFamily="50" charset="-128"/>
                <a:cs typeface="PMingLiU"/>
              </a:rPr>
              <a:t>）</a:t>
            </a:r>
            <a:endParaRPr lang="en-US" altLang="ja-JP" sz="1200" spc="5" dirty="0">
              <a:latin typeface="游ゴシック Medium" panose="020B0500000000000000" pitchFamily="50" charset="-128"/>
              <a:ea typeface="游ゴシック Medium" panose="020B0500000000000000" pitchFamily="50" charset="-128"/>
              <a:cs typeface="PMingLiU"/>
            </a:endParaRPr>
          </a:p>
          <a:p>
            <a:pPr marL="12700">
              <a:tabLst>
                <a:tab pos="290830" algn="l"/>
              </a:tabLst>
            </a:pPr>
            <a:r>
              <a:rPr lang="ja-JP" altLang="en-US" sz="1200" spc="5" dirty="0">
                <a:latin typeface="游ゴシック Medium" panose="020B0500000000000000" pitchFamily="50" charset="-128"/>
                <a:ea typeface="游ゴシック Medium" panose="020B0500000000000000" pitchFamily="50" charset="-128"/>
                <a:cs typeface="PMingLiU"/>
              </a:rPr>
              <a:t>詳細は営業窓口までお問い合わせください。</a:t>
            </a:r>
            <a:endParaRPr lang="en-US" altLang="ja-JP" sz="1200" spc="5" dirty="0">
              <a:latin typeface="游ゴシック Medium" panose="020B0500000000000000" pitchFamily="50" charset="-128"/>
              <a:ea typeface="游ゴシック Medium" panose="020B0500000000000000" pitchFamily="50" charset="-128"/>
              <a:cs typeface="PMingLiU"/>
            </a:endParaRPr>
          </a:p>
        </p:txBody>
      </p:sp>
      <p:sp>
        <p:nvSpPr>
          <p:cNvPr id="9" name="吹き出し: 角を丸めた四角形 8">
            <a:extLst>
              <a:ext uri="{FF2B5EF4-FFF2-40B4-BE49-F238E27FC236}">
                <a16:creationId xmlns:a16="http://schemas.microsoft.com/office/drawing/2014/main" id="{8AA8BBD1-7E96-CEBC-763E-53D668467D43}"/>
              </a:ext>
            </a:extLst>
          </p:cNvPr>
          <p:cNvSpPr/>
          <p:nvPr/>
        </p:nvSpPr>
        <p:spPr>
          <a:xfrm>
            <a:off x="83695" y="5606753"/>
            <a:ext cx="1096394" cy="414221"/>
          </a:xfrm>
          <a:prstGeom prst="wedgeRoundRectCallout">
            <a:avLst>
              <a:gd name="adj1" fmla="val -36523"/>
              <a:gd name="adj2" fmla="val 82171"/>
              <a:gd name="adj3" fmla="val 1666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US" altLang="ja-JP" sz="1600" b="1" dirty="0"/>
              <a:t>POINT</a:t>
            </a:r>
            <a:r>
              <a:rPr lang="ja-JP" altLang="en-US" sz="1600" b="1" dirty="0"/>
              <a:t>！</a:t>
            </a:r>
            <a:endParaRPr kumimoji="1" lang="ja-JP" altLang="en-US" sz="1600" b="1" dirty="0"/>
          </a:p>
        </p:txBody>
      </p:sp>
      <p:sp>
        <p:nvSpPr>
          <p:cNvPr id="13" name="直角三角形 12">
            <a:extLst>
              <a:ext uri="{FF2B5EF4-FFF2-40B4-BE49-F238E27FC236}">
                <a16:creationId xmlns:a16="http://schemas.microsoft.com/office/drawing/2014/main" id="{F48F8F75-DF66-EB71-BDBC-ABD1BFFB6E0D}"/>
              </a:ext>
            </a:extLst>
          </p:cNvPr>
          <p:cNvSpPr/>
          <p:nvPr/>
        </p:nvSpPr>
        <p:spPr>
          <a:xfrm rot="16200000">
            <a:off x="8943955" y="3610793"/>
            <a:ext cx="2465393" cy="4058048"/>
          </a:xfrm>
          <a:prstGeom prst="r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2" name="テキスト ボックス 11">
            <a:extLst>
              <a:ext uri="{FF2B5EF4-FFF2-40B4-BE49-F238E27FC236}">
                <a16:creationId xmlns:a16="http://schemas.microsoft.com/office/drawing/2014/main" id="{E74E54B5-E958-6E46-D740-46B9BD25F54C}"/>
              </a:ext>
            </a:extLst>
          </p:cNvPr>
          <p:cNvSpPr txBox="1"/>
          <p:nvPr/>
        </p:nvSpPr>
        <p:spPr>
          <a:xfrm>
            <a:off x="7094439" y="149660"/>
            <a:ext cx="1584508"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成約記念品に</a:t>
            </a:r>
            <a:r>
              <a:rPr lang="ja-JP" altLang="en-US" sz="1400" dirty="0">
                <a:solidFill>
                  <a:schemeClr val="bg1"/>
                </a:solidFill>
                <a:highlight>
                  <a:srgbClr val="FFFF00"/>
                </a:highlight>
                <a:latin typeface="BIZ UDPゴシック" panose="020B0400000000000000" pitchFamily="50" charset="-128"/>
                <a:ea typeface="BIZ UDPゴシック" panose="020B0400000000000000" pitchFamily="50" charset="-128"/>
              </a:rPr>
              <a:t>　</a:t>
            </a:r>
          </a:p>
        </p:txBody>
      </p:sp>
      <p:sp>
        <p:nvSpPr>
          <p:cNvPr id="17" name="テキスト ボックス 16">
            <a:extLst>
              <a:ext uri="{FF2B5EF4-FFF2-40B4-BE49-F238E27FC236}">
                <a16:creationId xmlns:a16="http://schemas.microsoft.com/office/drawing/2014/main" id="{4AADF89F-0AE8-70F9-2C21-697B269E528E}"/>
              </a:ext>
            </a:extLst>
          </p:cNvPr>
          <p:cNvSpPr txBox="1"/>
          <p:nvPr/>
        </p:nvSpPr>
        <p:spPr>
          <a:xfrm>
            <a:off x="8411131" y="148313"/>
            <a:ext cx="1830155"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見積もり特典に</a:t>
            </a:r>
          </a:p>
        </p:txBody>
      </p:sp>
      <p:cxnSp>
        <p:nvCxnSpPr>
          <p:cNvPr id="34" name="直線コネクタ 33">
            <a:extLst>
              <a:ext uri="{FF2B5EF4-FFF2-40B4-BE49-F238E27FC236}">
                <a16:creationId xmlns:a16="http://schemas.microsoft.com/office/drawing/2014/main" id="{2A0D9033-40E6-EAF3-7DDD-453354B6CD0B}"/>
              </a:ext>
            </a:extLst>
          </p:cNvPr>
          <p:cNvCxnSpPr>
            <a:cxnSpLocks/>
          </p:cNvCxnSpPr>
          <p:nvPr/>
        </p:nvCxnSpPr>
        <p:spPr>
          <a:xfrm flipH="1">
            <a:off x="9872282" y="472916"/>
            <a:ext cx="118021" cy="131643"/>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5E7B85AD-5B14-33A6-0752-0EAEFEED3679}"/>
              </a:ext>
            </a:extLst>
          </p:cNvPr>
          <p:cNvCxnSpPr>
            <a:cxnSpLocks/>
          </p:cNvCxnSpPr>
          <p:nvPr/>
        </p:nvCxnSpPr>
        <p:spPr>
          <a:xfrm flipH="1">
            <a:off x="7131312" y="484470"/>
            <a:ext cx="2659148" cy="0"/>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sp>
        <p:nvSpPr>
          <p:cNvPr id="39" name="テキスト ボックス 38">
            <a:extLst>
              <a:ext uri="{FF2B5EF4-FFF2-40B4-BE49-F238E27FC236}">
                <a16:creationId xmlns:a16="http://schemas.microsoft.com/office/drawing/2014/main" id="{D5D28708-4256-67FD-ABFB-D874B9FE03BD}"/>
              </a:ext>
            </a:extLst>
          </p:cNvPr>
          <p:cNvSpPr txBox="1"/>
          <p:nvPr/>
        </p:nvSpPr>
        <p:spPr>
          <a:xfrm>
            <a:off x="9885668" y="143253"/>
            <a:ext cx="2017334"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ご当地抽選会の景品に</a:t>
            </a:r>
          </a:p>
        </p:txBody>
      </p:sp>
      <p:cxnSp>
        <p:nvCxnSpPr>
          <p:cNvPr id="43" name="直線コネクタ 42">
            <a:extLst>
              <a:ext uri="{FF2B5EF4-FFF2-40B4-BE49-F238E27FC236}">
                <a16:creationId xmlns:a16="http://schemas.microsoft.com/office/drawing/2014/main" id="{F8C6BBE5-AB20-E9C7-73C6-E9A0607AFA58}"/>
              </a:ext>
            </a:extLst>
          </p:cNvPr>
          <p:cNvCxnSpPr>
            <a:cxnSpLocks/>
          </p:cNvCxnSpPr>
          <p:nvPr/>
        </p:nvCxnSpPr>
        <p:spPr>
          <a:xfrm flipH="1">
            <a:off x="9982484" y="479497"/>
            <a:ext cx="1876339" cy="0"/>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sp>
        <p:nvSpPr>
          <p:cNvPr id="45" name="正方形/長方形 44">
            <a:extLst>
              <a:ext uri="{FF2B5EF4-FFF2-40B4-BE49-F238E27FC236}">
                <a16:creationId xmlns:a16="http://schemas.microsoft.com/office/drawing/2014/main" id="{38846268-4273-2AC7-D928-C790DFB01D6E}"/>
              </a:ext>
            </a:extLst>
          </p:cNvPr>
          <p:cNvSpPr/>
          <p:nvPr/>
        </p:nvSpPr>
        <p:spPr>
          <a:xfrm>
            <a:off x="3887010" y="321725"/>
            <a:ext cx="1079075" cy="497439"/>
          </a:xfrm>
          <a:prstGeom prst="rect">
            <a:avLst/>
          </a:prstGeom>
          <a:solidFill>
            <a:srgbClr val="FF000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46" name="テキスト ボックス 45">
            <a:extLst>
              <a:ext uri="{FF2B5EF4-FFF2-40B4-BE49-F238E27FC236}">
                <a16:creationId xmlns:a16="http://schemas.microsoft.com/office/drawing/2014/main" id="{F0950482-45EB-0373-4CD6-7937BB144B2D}"/>
              </a:ext>
            </a:extLst>
          </p:cNvPr>
          <p:cNvSpPr txBox="1"/>
          <p:nvPr/>
        </p:nvSpPr>
        <p:spPr>
          <a:xfrm>
            <a:off x="4106589" y="406118"/>
            <a:ext cx="646331" cy="369332"/>
          </a:xfrm>
          <a:prstGeom prst="rect">
            <a:avLst/>
          </a:prstGeom>
          <a:noFill/>
          <a:ln>
            <a:noFill/>
          </a:ln>
        </p:spPr>
        <p:txBody>
          <a:bodyPr wrap="none" rtlCol="0">
            <a:spAutoFit/>
          </a:bodyPr>
          <a:lstStyle/>
          <a:p>
            <a:r>
              <a:rPr kumimoji="1" lang="ja-JP" altLang="en-US" b="1" dirty="0">
                <a:solidFill>
                  <a:schemeClr val="bg1"/>
                </a:solidFill>
              </a:rPr>
              <a:t>新潟</a:t>
            </a:r>
          </a:p>
        </p:txBody>
      </p:sp>
      <p:sp>
        <p:nvSpPr>
          <p:cNvPr id="50" name="正方形/長方形 49">
            <a:extLst>
              <a:ext uri="{FF2B5EF4-FFF2-40B4-BE49-F238E27FC236}">
                <a16:creationId xmlns:a16="http://schemas.microsoft.com/office/drawing/2014/main" id="{77CB6664-7AD1-CED1-8D57-B03BAF08B3C3}"/>
              </a:ext>
            </a:extLst>
          </p:cNvPr>
          <p:cNvSpPr/>
          <p:nvPr/>
        </p:nvSpPr>
        <p:spPr>
          <a:xfrm>
            <a:off x="0" y="0"/>
            <a:ext cx="6777648" cy="6858000"/>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p>
        </p:txBody>
      </p:sp>
      <p:grpSp>
        <p:nvGrpSpPr>
          <p:cNvPr id="15" name="グループ化 14">
            <a:extLst>
              <a:ext uri="{FF2B5EF4-FFF2-40B4-BE49-F238E27FC236}">
                <a16:creationId xmlns:a16="http://schemas.microsoft.com/office/drawing/2014/main" id="{60B301DA-2CEF-DC57-20B3-1763FD6E4219}"/>
              </a:ext>
            </a:extLst>
          </p:cNvPr>
          <p:cNvGrpSpPr/>
          <p:nvPr/>
        </p:nvGrpSpPr>
        <p:grpSpPr>
          <a:xfrm>
            <a:off x="7033975" y="1704389"/>
            <a:ext cx="4906796" cy="3532474"/>
            <a:chOff x="7094439" y="1938214"/>
            <a:chExt cx="4906796" cy="3532474"/>
          </a:xfrm>
        </p:grpSpPr>
        <p:grpSp>
          <p:nvGrpSpPr>
            <p:cNvPr id="16" name="グループ化 15">
              <a:extLst>
                <a:ext uri="{FF2B5EF4-FFF2-40B4-BE49-F238E27FC236}">
                  <a16:creationId xmlns:a16="http://schemas.microsoft.com/office/drawing/2014/main" id="{2A65FE56-F018-620C-BC53-7F4A3F0AA1B9}"/>
                </a:ext>
              </a:extLst>
            </p:cNvPr>
            <p:cNvGrpSpPr/>
            <p:nvPr/>
          </p:nvGrpSpPr>
          <p:grpSpPr>
            <a:xfrm>
              <a:off x="7094439" y="1938214"/>
              <a:ext cx="4906796" cy="3532474"/>
              <a:chOff x="7149698" y="1693398"/>
              <a:chExt cx="4906796" cy="3532474"/>
            </a:xfrm>
          </p:grpSpPr>
          <p:sp>
            <p:nvSpPr>
              <p:cNvPr id="23" name="object 258">
                <a:extLst>
                  <a:ext uri="{FF2B5EF4-FFF2-40B4-BE49-F238E27FC236}">
                    <a16:creationId xmlns:a16="http://schemas.microsoft.com/office/drawing/2014/main" id="{F1593C90-B97F-F012-397F-5D920C95BF47}"/>
                  </a:ext>
                </a:extLst>
              </p:cNvPr>
              <p:cNvSpPr txBox="1"/>
              <p:nvPr/>
            </p:nvSpPr>
            <p:spPr>
              <a:xfrm>
                <a:off x="7348319" y="1693398"/>
                <a:ext cx="4708175" cy="185115"/>
              </a:xfrm>
              <a:prstGeom prst="rect">
                <a:avLst/>
              </a:prstGeom>
            </p:spPr>
            <p:txBody>
              <a:bodyPr vert="horz" wrap="square" lIns="0" tIns="12700" rIns="0" bIns="0" rtlCol="0">
                <a:spAutoFit/>
              </a:bodyPr>
              <a:lstStyle/>
              <a:p>
                <a:pPr marL="12700">
                  <a:lnSpc>
                    <a:spcPts val="910"/>
                  </a:lnSpc>
                  <a:spcBef>
                    <a:spcPts val="100"/>
                  </a:spcBef>
                </a:pPr>
                <a:r>
                  <a:rPr lang="ja-JP" altLang="en-US" sz="2400" b="1" dirty="0">
                    <a:latin typeface="游ゴシック" panose="020B0400000000000000" pitchFamily="50" charset="-128"/>
                    <a:cs typeface="Microsoft JhengHei"/>
                  </a:rPr>
                  <a:t>新潟県産こしひかり</a:t>
                </a:r>
                <a:r>
                  <a:rPr lang="en-US" altLang="ja-JP" sz="2400" b="1" dirty="0">
                    <a:latin typeface="游ゴシック" panose="020B0400000000000000" pitchFamily="50" charset="-128"/>
                    <a:cs typeface="Microsoft JhengHei"/>
                  </a:rPr>
                  <a:t>1kg</a:t>
                </a:r>
                <a:endParaRPr lang="ja-JP" altLang="en-US" sz="2400" b="1" dirty="0">
                  <a:latin typeface="游ゴシック" panose="020B0400000000000000" pitchFamily="50" charset="-128"/>
                  <a:cs typeface="Microsoft JhengHei"/>
                </a:endParaRPr>
              </a:p>
            </p:txBody>
          </p:sp>
          <p:sp>
            <p:nvSpPr>
              <p:cNvPr id="24" name="object 253">
                <a:extLst>
                  <a:ext uri="{FF2B5EF4-FFF2-40B4-BE49-F238E27FC236}">
                    <a16:creationId xmlns:a16="http://schemas.microsoft.com/office/drawing/2014/main" id="{8F68D0DA-F919-62B4-3E4E-7101E72FD65F}"/>
                  </a:ext>
                </a:extLst>
              </p:cNvPr>
              <p:cNvSpPr txBox="1"/>
              <p:nvPr/>
            </p:nvSpPr>
            <p:spPr>
              <a:xfrm>
                <a:off x="7264158" y="3510948"/>
                <a:ext cx="4663980" cy="153568"/>
              </a:xfrm>
              <a:prstGeom prst="rect">
                <a:avLst/>
              </a:prstGeom>
            </p:spPr>
            <p:txBody>
              <a:bodyPr vert="horz" wrap="square" lIns="0" tIns="13335" rIns="0" bIns="0" rtlCol="0">
                <a:spAutoFit/>
              </a:bodyPr>
              <a:lstStyle/>
              <a:p>
                <a:pPr marL="12700">
                  <a:lnSpc>
                    <a:spcPts val="630"/>
                  </a:lnSpc>
                  <a:spcBef>
                    <a:spcPts val="105"/>
                  </a:spcBef>
                </a:pPr>
                <a:r>
                  <a:rPr lang="ja-JP" altLang="en-US" sz="2400" b="1" spc="50" dirty="0">
                    <a:solidFill>
                      <a:srgbClr val="00AEEF"/>
                    </a:solidFill>
                    <a:latin typeface="Microsoft JhengHei"/>
                    <a:cs typeface="Microsoft JhengHei"/>
                  </a:rPr>
                  <a:t>申込単位 </a:t>
                </a:r>
                <a:r>
                  <a:rPr lang="en-US" altLang="ja-JP" sz="2400" b="1" spc="50" dirty="0">
                    <a:solidFill>
                      <a:srgbClr val="00AEEF"/>
                    </a:solidFill>
                    <a:latin typeface="Microsoft JhengHei"/>
                    <a:cs typeface="Microsoft JhengHei"/>
                  </a:rPr>
                  <a:t>12</a:t>
                </a:r>
                <a:r>
                  <a:rPr lang="ja-JP" altLang="en-US" sz="2400" b="1" spc="50" dirty="0">
                    <a:solidFill>
                      <a:srgbClr val="00AEEF"/>
                    </a:solidFill>
                    <a:latin typeface="Microsoft JhengHei"/>
                    <a:cs typeface="Microsoft JhengHei"/>
                  </a:rPr>
                  <a:t>個</a:t>
                </a:r>
                <a:r>
                  <a:rPr lang="en-US" altLang="ja-JP" sz="2400" b="1" spc="50" dirty="0">
                    <a:solidFill>
                      <a:srgbClr val="00AEEF"/>
                    </a:solidFill>
                    <a:latin typeface="Microsoft JhengHei"/>
                    <a:cs typeface="Microsoft JhengHei"/>
                  </a:rPr>
                  <a:t>(12×1</a:t>
                </a:r>
                <a:r>
                  <a:rPr lang="ja-JP" altLang="en-US" sz="2400" b="1" spc="50" dirty="0">
                    <a:solidFill>
                      <a:srgbClr val="00AEEF"/>
                    </a:solidFill>
                    <a:latin typeface="Microsoft JhengHei"/>
                    <a:cs typeface="Microsoft JhengHei"/>
                  </a:rPr>
                  <a:t>カートン</a:t>
                </a:r>
                <a:r>
                  <a:rPr lang="en-US" altLang="ja-JP" sz="2400" b="1" spc="50" dirty="0">
                    <a:solidFill>
                      <a:srgbClr val="00AEEF"/>
                    </a:solidFill>
                    <a:latin typeface="Microsoft JhengHei"/>
                    <a:cs typeface="Microsoft JhengHei"/>
                  </a:rPr>
                  <a:t>)</a:t>
                </a:r>
                <a:endParaRPr sz="2400" dirty="0">
                  <a:latin typeface="Microsoft JhengHei"/>
                  <a:cs typeface="Microsoft JhengHei"/>
                </a:endParaRPr>
              </a:p>
            </p:txBody>
          </p:sp>
          <p:sp>
            <p:nvSpPr>
              <p:cNvPr id="25" name="object 259">
                <a:extLst>
                  <a:ext uri="{FF2B5EF4-FFF2-40B4-BE49-F238E27FC236}">
                    <a16:creationId xmlns:a16="http://schemas.microsoft.com/office/drawing/2014/main" id="{8C367E08-BDB9-C918-BC20-9FBEF93D122D}"/>
                  </a:ext>
                </a:extLst>
              </p:cNvPr>
              <p:cNvSpPr/>
              <p:nvPr/>
            </p:nvSpPr>
            <p:spPr>
              <a:xfrm rot="10800000" flipV="1">
                <a:off x="7264929" y="2073638"/>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sp>
            <p:nvSpPr>
              <p:cNvPr id="26" name="object 260">
                <a:extLst>
                  <a:ext uri="{FF2B5EF4-FFF2-40B4-BE49-F238E27FC236}">
                    <a16:creationId xmlns:a16="http://schemas.microsoft.com/office/drawing/2014/main" id="{9FBBCF2A-89E5-1CB3-B1C2-52201545087E}"/>
                  </a:ext>
                </a:extLst>
              </p:cNvPr>
              <p:cNvSpPr txBox="1"/>
              <p:nvPr/>
            </p:nvSpPr>
            <p:spPr>
              <a:xfrm>
                <a:off x="9003691" y="2431537"/>
                <a:ext cx="2682045" cy="845103"/>
              </a:xfrm>
              <a:prstGeom prst="rect">
                <a:avLst/>
              </a:prstGeom>
            </p:spPr>
            <p:txBody>
              <a:bodyPr vert="horz" wrap="square" lIns="0" tIns="13970" rIns="0" bIns="0" rtlCol="0">
                <a:spAutoFit/>
              </a:bodyPr>
              <a:lstStyle/>
              <a:p>
                <a:pPr marL="12700">
                  <a:lnSpc>
                    <a:spcPct val="100000"/>
                  </a:lnSpc>
                  <a:spcBef>
                    <a:spcPts val="110"/>
                  </a:spcBef>
                  <a:tabLst>
                    <a:tab pos="915035" algn="l"/>
                  </a:tabLst>
                </a:pPr>
                <a:r>
                  <a:rPr lang="ja-JP" altLang="en-US" sz="3200" b="1" spc="10" dirty="0">
                    <a:solidFill>
                      <a:srgbClr val="EC008C"/>
                    </a:solidFill>
                    <a:uFill>
                      <a:solidFill>
                        <a:srgbClr val="231F20"/>
                      </a:solidFill>
                    </a:uFill>
                    <a:latin typeface="Century Gothic"/>
                    <a:cs typeface="Century Gothic"/>
                  </a:rPr>
                  <a:t>　</a:t>
                </a:r>
                <a:r>
                  <a:rPr sz="3200" b="1" spc="10" dirty="0">
                    <a:solidFill>
                      <a:srgbClr val="EC008C"/>
                    </a:solidFill>
                    <a:uFill>
                      <a:solidFill>
                        <a:srgbClr val="231F20"/>
                      </a:solidFill>
                    </a:uFill>
                    <a:latin typeface="Century Gothic"/>
                    <a:cs typeface="Century Gothic"/>
                  </a:rPr>
                  <a:t>¥</a:t>
                </a:r>
                <a:r>
                  <a:rPr lang="en-US" altLang="ja-JP" sz="5400" b="1" spc="10" dirty="0">
                    <a:solidFill>
                      <a:srgbClr val="EC008C"/>
                    </a:solidFill>
                    <a:uFill>
                      <a:solidFill>
                        <a:srgbClr val="231F20"/>
                      </a:solidFill>
                    </a:uFill>
                    <a:latin typeface="Century Gothic"/>
                    <a:cs typeface="Century Gothic"/>
                  </a:rPr>
                  <a:t>1,750</a:t>
                </a:r>
                <a:endParaRPr sz="3600" dirty="0">
                  <a:latin typeface="Century Gothic"/>
                  <a:cs typeface="Century Gothic"/>
                </a:endParaRPr>
              </a:p>
            </p:txBody>
          </p:sp>
          <p:sp>
            <p:nvSpPr>
              <p:cNvPr id="27" name="テキスト ボックス 26">
                <a:extLst>
                  <a:ext uri="{FF2B5EF4-FFF2-40B4-BE49-F238E27FC236}">
                    <a16:creationId xmlns:a16="http://schemas.microsoft.com/office/drawing/2014/main" id="{73A9CA3C-5B73-8FA0-35D6-88E96828588C}"/>
                  </a:ext>
                </a:extLst>
              </p:cNvPr>
              <p:cNvSpPr txBox="1"/>
              <p:nvPr/>
            </p:nvSpPr>
            <p:spPr>
              <a:xfrm flipH="1">
                <a:off x="11454904" y="2368539"/>
                <a:ext cx="461665" cy="1051821"/>
              </a:xfrm>
              <a:prstGeom prst="rect">
                <a:avLst/>
              </a:prstGeom>
              <a:noFill/>
            </p:spPr>
            <p:txBody>
              <a:bodyPr vert="eaVert" wrap="square" rtlCol="0">
                <a:spAutoFit/>
              </a:bodyPr>
              <a:lstStyle/>
              <a:p>
                <a:pPr lvl="0" defTabSz="914400" fontAlgn="base">
                  <a:spcBef>
                    <a:spcPct val="0"/>
                  </a:spcBef>
                  <a:spcAft>
                    <a:spcPct val="0"/>
                  </a:spcAft>
                </a:pPr>
                <a:r>
                  <a:rPr kumimoji="1" lang="ja-JP" altLang="en-US" b="1" dirty="0">
                    <a:solidFill>
                      <a:srgbClr val="FF3399"/>
                    </a:solidFill>
                    <a:latin typeface="ＭＳ ゴシック" pitchFamily="49" charset="-128"/>
                    <a:ea typeface="ＭＳ ゴシック" pitchFamily="49" charset="-128"/>
                  </a:rPr>
                  <a:t>（税別）</a:t>
                </a:r>
              </a:p>
            </p:txBody>
          </p:sp>
          <p:sp>
            <p:nvSpPr>
              <p:cNvPr id="28" name="object 260">
                <a:extLst>
                  <a:ext uri="{FF2B5EF4-FFF2-40B4-BE49-F238E27FC236}">
                    <a16:creationId xmlns:a16="http://schemas.microsoft.com/office/drawing/2014/main" id="{60757E51-1FF7-CB03-6542-B5A0D91DAA34}"/>
                  </a:ext>
                </a:extLst>
              </p:cNvPr>
              <p:cNvSpPr txBox="1"/>
              <p:nvPr/>
            </p:nvSpPr>
            <p:spPr>
              <a:xfrm>
                <a:off x="7265603" y="2943729"/>
                <a:ext cx="742238" cy="291105"/>
              </a:xfrm>
              <a:prstGeom prst="rect">
                <a:avLst/>
              </a:prstGeom>
            </p:spPr>
            <p:txBody>
              <a:bodyPr vert="horz" wrap="square" lIns="0" tIns="13970" rIns="0" bIns="0" rtlCol="0">
                <a:spAutoFit/>
              </a:bodyPr>
              <a:lstStyle/>
              <a:p>
                <a:pPr marL="12700">
                  <a:lnSpc>
                    <a:spcPct val="100000"/>
                  </a:lnSpc>
                  <a:spcBef>
                    <a:spcPts val="110"/>
                  </a:spcBef>
                  <a:tabLst>
                    <a:tab pos="915035" algn="l"/>
                  </a:tabLst>
                </a:pPr>
                <a:r>
                  <a:rPr lang="en-US" altLang="ja-JP" dirty="0">
                    <a:latin typeface="Yu Gothic UI Semibold" panose="020B0700000000000000" pitchFamily="50" charset="-128"/>
                    <a:ea typeface="Yu Gothic UI Semibold" panose="020B0700000000000000" pitchFamily="50" charset="-128"/>
                    <a:cs typeface="Century Gothic"/>
                  </a:rPr>
                  <a:t>MSE</a:t>
                </a:r>
                <a:endParaRPr dirty="0">
                  <a:latin typeface="Yu Gothic UI Semibold" panose="020B0700000000000000" pitchFamily="50" charset="-128"/>
                  <a:ea typeface="Yu Gothic UI Semibold" panose="020B0700000000000000" pitchFamily="50" charset="-128"/>
                  <a:cs typeface="Century Gothic"/>
                </a:endParaRPr>
              </a:p>
            </p:txBody>
          </p:sp>
          <p:sp>
            <p:nvSpPr>
              <p:cNvPr id="29" name="object 259">
                <a:extLst>
                  <a:ext uri="{FF2B5EF4-FFF2-40B4-BE49-F238E27FC236}">
                    <a16:creationId xmlns:a16="http://schemas.microsoft.com/office/drawing/2014/main" id="{9B68D10B-CA82-BCA7-8D0D-50FA4137C075}"/>
                  </a:ext>
                </a:extLst>
              </p:cNvPr>
              <p:cNvSpPr/>
              <p:nvPr/>
            </p:nvSpPr>
            <p:spPr>
              <a:xfrm rot="10800000" flipV="1">
                <a:off x="7265602" y="3253545"/>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sp>
            <p:nvSpPr>
              <p:cNvPr id="30" name="object 261">
                <a:extLst>
                  <a:ext uri="{FF2B5EF4-FFF2-40B4-BE49-F238E27FC236}">
                    <a16:creationId xmlns:a16="http://schemas.microsoft.com/office/drawing/2014/main" id="{C62E2762-8478-41AD-3341-ACA5B40DB37A}"/>
                  </a:ext>
                </a:extLst>
              </p:cNvPr>
              <p:cNvSpPr txBox="1"/>
              <p:nvPr/>
            </p:nvSpPr>
            <p:spPr>
              <a:xfrm>
                <a:off x="7264158" y="2073947"/>
                <a:ext cx="1830155" cy="377026"/>
              </a:xfrm>
              <a:prstGeom prst="rect">
                <a:avLst/>
              </a:prstGeom>
              <a:solidFill>
                <a:schemeClr val="bg1"/>
              </a:solidFill>
              <a:ln w="3809">
                <a:solidFill>
                  <a:srgbClr val="231F20"/>
                </a:solidFill>
              </a:ln>
            </p:spPr>
            <p:txBody>
              <a:bodyPr vert="horz" wrap="square" lIns="0" tIns="7620" rIns="0" bIns="0" rtlCol="0">
                <a:spAutoFit/>
              </a:bodyPr>
              <a:lstStyle/>
              <a:p>
                <a:pPr marL="23495" algn="dist">
                  <a:lnSpc>
                    <a:spcPct val="100000"/>
                  </a:lnSpc>
                  <a:spcBef>
                    <a:spcPts val="60"/>
                  </a:spcBef>
                </a:pPr>
                <a:r>
                  <a:rPr lang="ja-JP" altLang="en-US" sz="2400" spc="300" dirty="0">
                    <a:solidFill>
                      <a:srgbClr val="231F20"/>
                    </a:solidFill>
                    <a:latin typeface="UD デジタル 教科書体 NK-R" panose="02020400000000000000" pitchFamily="18" charset="-128"/>
                    <a:ea typeface="UD デジタル 教科書体 NK-R" panose="02020400000000000000" pitchFamily="18" charset="-128"/>
                    <a:cs typeface="PMingLiU"/>
                  </a:rPr>
                  <a:t>２</a:t>
                </a:r>
                <a:r>
                  <a:rPr lang="en-US" altLang="ja-JP" sz="2400" spc="300" dirty="0">
                    <a:solidFill>
                      <a:srgbClr val="231F20"/>
                    </a:solidFill>
                    <a:latin typeface="UD デジタル 教科書体 NK-R" panose="02020400000000000000" pitchFamily="18" charset="-128"/>
                    <a:ea typeface="UD デジタル 教科書体 NK-R" panose="02020400000000000000" pitchFamily="18" charset="-128"/>
                    <a:cs typeface="PMingLiU"/>
                  </a:rPr>
                  <a:t>790783</a:t>
                </a:r>
                <a:endParaRPr sz="2400" dirty="0">
                  <a:latin typeface="UD デジタル 教科書体 NK-R" panose="02020400000000000000" pitchFamily="18" charset="-128"/>
                  <a:ea typeface="UD デジタル 教科書体 NK-R" panose="02020400000000000000" pitchFamily="18" charset="-128"/>
                  <a:cs typeface="PMingLiU"/>
                </a:endParaRPr>
              </a:p>
            </p:txBody>
          </p:sp>
          <p:sp>
            <p:nvSpPr>
              <p:cNvPr id="31" name="object 254">
                <a:extLst>
                  <a:ext uri="{FF2B5EF4-FFF2-40B4-BE49-F238E27FC236}">
                    <a16:creationId xmlns:a16="http://schemas.microsoft.com/office/drawing/2014/main" id="{DF4D352C-EB2E-F2A2-1944-92EE5ACC271E}"/>
                  </a:ext>
                </a:extLst>
              </p:cNvPr>
              <p:cNvSpPr txBox="1"/>
              <p:nvPr/>
            </p:nvSpPr>
            <p:spPr>
              <a:xfrm>
                <a:off x="7286224" y="3905046"/>
                <a:ext cx="4750856" cy="869918"/>
              </a:xfrm>
              <a:prstGeom prst="rect">
                <a:avLst/>
              </a:prstGeom>
            </p:spPr>
            <p:txBody>
              <a:bodyPr vert="horz" wrap="square" lIns="0" tIns="13335" rIns="0" bIns="0" rtlCol="0">
                <a:spAutoFit/>
              </a:bodyPr>
              <a:lstStyle/>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パッケージサイズ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12×8×19cm</a:t>
                </a: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荷姿　紐付きクラフト袋入り</a:t>
                </a: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賞味期間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60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日（残日数</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55</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日以上）</a:t>
                </a:r>
                <a:endParaRPr lang="en-US" altLang="ja-JP" sz="2800" spc="5" dirty="0">
                  <a:solidFill>
                    <a:srgbClr val="231F20"/>
                  </a:solidFill>
                  <a:latin typeface="游ゴシック Medium" panose="020B0500000000000000" pitchFamily="50" charset="-128"/>
                  <a:ea typeface="游ゴシック Medium" panose="020B0500000000000000" pitchFamily="50" charset="-128"/>
                  <a:cs typeface="PMingLiU"/>
                </a:endParaRPr>
              </a:p>
            </p:txBody>
          </p:sp>
          <p:sp>
            <p:nvSpPr>
              <p:cNvPr id="32" name="テキスト ボックス 31">
                <a:extLst>
                  <a:ext uri="{FF2B5EF4-FFF2-40B4-BE49-F238E27FC236}">
                    <a16:creationId xmlns:a16="http://schemas.microsoft.com/office/drawing/2014/main" id="{7E3BCD7A-01B6-DE7A-C99C-6B1FA68AFD6E}"/>
                  </a:ext>
                </a:extLst>
              </p:cNvPr>
              <p:cNvSpPr txBox="1"/>
              <p:nvPr/>
            </p:nvSpPr>
            <p:spPr>
              <a:xfrm>
                <a:off x="9623015" y="4853754"/>
                <a:ext cx="2296070" cy="370552"/>
              </a:xfrm>
              <a:prstGeom prst="rect">
                <a:avLst/>
              </a:prstGeom>
              <a:solidFill>
                <a:schemeClr val="bg1"/>
              </a:solidFill>
              <a:ln w="12700">
                <a:solidFill>
                  <a:srgbClr val="00AEEF"/>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37" name="object 254">
                <a:extLst>
                  <a:ext uri="{FF2B5EF4-FFF2-40B4-BE49-F238E27FC236}">
                    <a16:creationId xmlns:a16="http://schemas.microsoft.com/office/drawing/2014/main" id="{373A57EC-EB82-BA9F-E717-79D53D32386B}"/>
                  </a:ext>
                </a:extLst>
              </p:cNvPr>
              <p:cNvSpPr txBox="1"/>
              <p:nvPr/>
            </p:nvSpPr>
            <p:spPr>
              <a:xfrm>
                <a:off x="9606910" y="5061380"/>
                <a:ext cx="2289473" cy="151773"/>
              </a:xfrm>
              <a:prstGeom prst="rect">
                <a:avLst/>
              </a:prstGeom>
            </p:spPr>
            <p:txBody>
              <a:bodyPr vert="horz" wrap="square" lIns="0" tIns="13335" rIns="0" bIns="0" rtlCol="0">
                <a:spAutoFit/>
              </a:bodyPr>
              <a:lstStyle/>
              <a:p>
                <a:pPr marL="12700" algn="ctr">
                  <a:lnSpc>
                    <a:spcPts val="700"/>
                  </a:lnSpc>
                  <a:tabLst>
                    <a:tab pos="290830" algn="l"/>
                  </a:tabLst>
                </a:pP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出荷まで約</a:t>
                </a:r>
                <a:r>
                  <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rPr>
                  <a:t>7</a:t>
                </a: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日</a:t>
                </a:r>
                <a:endPar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sp>
            <p:nvSpPr>
              <p:cNvPr id="38" name="テキスト ボックス 37">
                <a:extLst>
                  <a:ext uri="{FF2B5EF4-FFF2-40B4-BE49-F238E27FC236}">
                    <a16:creationId xmlns:a16="http://schemas.microsoft.com/office/drawing/2014/main" id="{4812FF49-C0B0-6ADA-0533-CB927CF69CA8}"/>
                  </a:ext>
                </a:extLst>
              </p:cNvPr>
              <p:cNvSpPr txBox="1"/>
              <p:nvPr/>
            </p:nvSpPr>
            <p:spPr>
              <a:xfrm>
                <a:off x="7320976" y="4855320"/>
                <a:ext cx="2296863" cy="370552"/>
              </a:xfrm>
              <a:prstGeom prst="rect">
                <a:avLst/>
              </a:prstGeom>
              <a:solidFill>
                <a:schemeClr val="bg1"/>
              </a:solidFill>
              <a:ln w="12700">
                <a:solidFill>
                  <a:srgbClr val="EC008C"/>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40" name="object 254">
                <a:extLst>
                  <a:ext uri="{FF2B5EF4-FFF2-40B4-BE49-F238E27FC236}">
                    <a16:creationId xmlns:a16="http://schemas.microsoft.com/office/drawing/2014/main" id="{D9FF78AE-F553-A20B-0D28-C61547C352CF}"/>
                  </a:ext>
                </a:extLst>
              </p:cNvPr>
              <p:cNvSpPr txBox="1"/>
              <p:nvPr/>
            </p:nvSpPr>
            <p:spPr>
              <a:xfrm>
                <a:off x="7149698" y="5062946"/>
                <a:ext cx="2609952" cy="151773"/>
              </a:xfrm>
              <a:prstGeom prst="rect">
                <a:avLst/>
              </a:prstGeom>
              <a:ln>
                <a:noFill/>
              </a:ln>
            </p:spPr>
            <p:txBody>
              <a:bodyPr vert="horz" wrap="square" lIns="0" tIns="13335" rIns="0" bIns="0" rtlCol="0">
                <a:spAutoFit/>
              </a:bodyPr>
              <a:lstStyle/>
              <a:p>
                <a:pPr marL="12700" algn="ctr">
                  <a:lnSpc>
                    <a:spcPts val="700"/>
                  </a:lnSpc>
                  <a:tabLst>
                    <a:tab pos="290830" algn="l"/>
                  </a:tabLst>
                </a:pPr>
                <a:r>
                  <a:rPr lang="ja-JP" altLang="en-US" sz="2000" spc="5" dirty="0">
                    <a:solidFill>
                      <a:srgbClr val="EC008C"/>
                    </a:solidFill>
                    <a:latin typeface="游ゴシック Medium" panose="020B0500000000000000" pitchFamily="50" charset="-128"/>
                    <a:ea typeface="游ゴシック Medium" panose="020B0500000000000000" pitchFamily="50" charset="-128"/>
                    <a:cs typeface="PMingLiU"/>
                  </a:rPr>
                  <a:t>カートン割れ不可</a:t>
                </a:r>
                <a:endParaRPr lang="en-US" altLang="ja-JP" sz="2000" spc="5" dirty="0">
                  <a:solidFill>
                    <a:srgbClr val="EC008C"/>
                  </a:solidFill>
                  <a:latin typeface="游ゴシック Medium" panose="020B0500000000000000" pitchFamily="50" charset="-128"/>
                  <a:ea typeface="游ゴシック Medium" panose="020B0500000000000000" pitchFamily="50" charset="-128"/>
                  <a:cs typeface="PMingLiU"/>
                </a:endParaRPr>
              </a:p>
            </p:txBody>
          </p:sp>
        </p:grpSp>
        <p:sp>
          <p:nvSpPr>
            <p:cNvPr id="21" name="角丸四角形 621">
              <a:extLst>
                <a:ext uri="{FF2B5EF4-FFF2-40B4-BE49-F238E27FC236}">
                  <a16:creationId xmlns:a16="http://schemas.microsoft.com/office/drawing/2014/main" id="{7F84834D-EF2C-5C63-3CCE-99F976EDAF92}"/>
                </a:ext>
              </a:extLst>
            </p:cNvPr>
            <p:cNvSpPr/>
            <p:nvPr/>
          </p:nvSpPr>
          <p:spPr>
            <a:xfrm>
              <a:off x="9931076" y="2429435"/>
              <a:ext cx="1299416" cy="248462"/>
            </a:xfrm>
            <a:prstGeom prst="roundRect">
              <a:avLst/>
            </a:prstGeom>
            <a:solidFill>
              <a:schemeClr val="bg1"/>
            </a:solidFill>
            <a:ln w="3175">
              <a:solidFill>
                <a:srgbClr val="EC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object 258">
              <a:extLst>
                <a:ext uri="{FF2B5EF4-FFF2-40B4-BE49-F238E27FC236}">
                  <a16:creationId xmlns:a16="http://schemas.microsoft.com/office/drawing/2014/main" id="{9C73EE78-7FE8-A167-BE78-4B7C90F20744}"/>
                </a:ext>
              </a:extLst>
            </p:cNvPr>
            <p:cNvSpPr txBox="1"/>
            <p:nvPr/>
          </p:nvSpPr>
          <p:spPr>
            <a:xfrm>
              <a:off x="10026660" y="2525230"/>
              <a:ext cx="1299416" cy="156518"/>
            </a:xfrm>
            <a:prstGeom prst="rect">
              <a:avLst/>
            </a:prstGeom>
          </p:spPr>
          <p:txBody>
            <a:bodyPr vert="horz" wrap="square" lIns="0" tIns="12700" rIns="0" bIns="0" rtlCol="0">
              <a:spAutoFit/>
            </a:bodyPr>
            <a:lstStyle/>
            <a:p>
              <a:pPr marL="12700">
                <a:lnSpc>
                  <a:spcPts val="910"/>
                </a:lnSpc>
                <a:spcBef>
                  <a:spcPts val="100"/>
                </a:spcBef>
              </a:pPr>
              <a:r>
                <a:rPr lang="ja-JP" altLang="en-US" sz="1600" b="1" dirty="0">
                  <a:solidFill>
                    <a:srgbClr val="EC008C"/>
                  </a:solidFill>
                  <a:latin typeface="游ゴシック" panose="020B0400000000000000" pitchFamily="50" charset="-128"/>
                  <a:cs typeface="Microsoft JhengHei"/>
                </a:rPr>
                <a:t>軽減税率</a:t>
              </a:r>
              <a:r>
                <a:rPr lang="en-US" altLang="ja-JP" sz="1600" b="1" dirty="0">
                  <a:solidFill>
                    <a:srgbClr val="EC008C"/>
                  </a:solidFill>
                  <a:latin typeface="游ゴシック" panose="020B0400000000000000" pitchFamily="50" charset="-128"/>
                  <a:cs typeface="Microsoft JhengHei"/>
                </a:rPr>
                <a:t>8</a:t>
              </a:r>
              <a:r>
                <a:rPr lang="ja-JP" altLang="en-US" sz="1600" b="1" dirty="0">
                  <a:solidFill>
                    <a:srgbClr val="EC008C"/>
                  </a:solidFill>
                  <a:latin typeface="游ゴシック" panose="020B0400000000000000" pitchFamily="50" charset="-128"/>
                  <a:cs typeface="Microsoft JhengHei"/>
                </a:rPr>
                <a:t>％</a:t>
              </a:r>
            </a:p>
          </p:txBody>
        </p:sp>
      </p:grpSp>
      <p:sp>
        <p:nvSpPr>
          <p:cNvPr id="41" name="object 254">
            <a:extLst>
              <a:ext uri="{FF2B5EF4-FFF2-40B4-BE49-F238E27FC236}">
                <a16:creationId xmlns:a16="http://schemas.microsoft.com/office/drawing/2014/main" id="{966F3522-48DE-ADA5-B1BF-4727ED5B5671}"/>
              </a:ext>
            </a:extLst>
          </p:cNvPr>
          <p:cNvSpPr txBox="1"/>
          <p:nvPr/>
        </p:nvSpPr>
        <p:spPr>
          <a:xfrm>
            <a:off x="7334346" y="5475861"/>
            <a:ext cx="4335540" cy="567463"/>
          </a:xfrm>
          <a:prstGeom prst="rect">
            <a:avLst/>
          </a:prstGeom>
          <a:solidFill>
            <a:srgbClr val="FFFFFF"/>
          </a:solidFill>
        </p:spPr>
        <p:txBody>
          <a:bodyPr vert="horz" wrap="square" lIns="0" tIns="13335" rIns="0" bIns="0" rtlCol="0">
            <a:spAutoFit/>
          </a:bodyPr>
          <a:lstStyle/>
          <a:p>
            <a:pPr marL="12700">
              <a:tabLst>
                <a:tab pos="290830" algn="l"/>
              </a:tabLst>
            </a:pPr>
            <a:r>
              <a:rPr lang="en-US" altLang="ja-JP" spc="5" dirty="0">
                <a:solidFill>
                  <a:srgbClr val="00AEEF"/>
                </a:solidFill>
                <a:latin typeface="游ゴシック Medium" panose="020B0500000000000000" pitchFamily="50" charset="-128"/>
                <a:ea typeface="游ゴシック Medium" panose="020B0500000000000000" pitchFamily="50" charset="-128"/>
                <a:cs typeface="PMingLiU"/>
              </a:rPr>
              <a:t>※</a:t>
            </a:r>
            <a:r>
              <a:rPr lang="ja-JP" altLang="en-US" spc="5" dirty="0">
                <a:solidFill>
                  <a:srgbClr val="00AEEF"/>
                </a:solidFill>
                <a:latin typeface="游ゴシック Medium" panose="020B0500000000000000" pitchFamily="50" charset="-128"/>
                <a:ea typeface="游ゴシック Medium" panose="020B0500000000000000" pitchFamily="50" charset="-128"/>
                <a:cs typeface="PMingLiU"/>
              </a:rPr>
              <a:t>お米の賞味期間は精米時期表記の為、</a:t>
            </a:r>
            <a:endParaRPr lang="en-US" altLang="ja-JP" spc="5" dirty="0">
              <a:solidFill>
                <a:srgbClr val="00AEEF"/>
              </a:solidFill>
              <a:latin typeface="游ゴシック Medium" panose="020B0500000000000000" pitchFamily="50" charset="-128"/>
              <a:ea typeface="游ゴシック Medium" panose="020B0500000000000000" pitchFamily="50" charset="-128"/>
              <a:cs typeface="PMingLiU"/>
            </a:endParaRPr>
          </a:p>
          <a:p>
            <a:pPr marL="12700">
              <a:tabLst>
                <a:tab pos="290830" algn="l"/>
              </a:tabLst>
            </a:pPr>
            <a:r>
              <a:rPr lang="ja-JP" altLang="en-US" spc="5" dirty="0">
                <a:solidFill>
                  <a:srgbClr val="00AEEF"/>
                </a:solidFill>
                <a:latin typeface="游ゴシック Medium" panose="020B0500000000000000" pitchFamily="50" charset="-128"/>
                <a:ea typeface="游ゴシック Medium" panose="020B0500000000000000" pitchFamily="50" charset="-128"/>
                <a:cs typeface="PMingLiU"/>
              </a:rPr>
              <a:t>　目安の日数になります</a:t>
            </a:r>
            <a:endParaRPr lang="en-US" altLang="ja-JP"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pic>
        <p:nvPicPr>
          <p:cNvPr id="42" name="図 41">
            <a:extLst>
              <a:ext uri="{FF2B5EF4-FFF2-40B4-BE49-F238E27FC236}">
                <a16:creationId xmlns:a16="http://schemas.microsoft.com/office/drawing/2014/main" id="{6710237D-0385-3CAB-BD51-D414B025214F}"/>
              </a:ext>
            </a:extLst>
          </p:cNvPr>
          <p:cNvPicPr>
            <a:picLocks noChangeAspect="1"/>
          </p:cNvPicPr>
          <p:nvPr/>
        </p:nvPicPr>
        <p:blipFill>
          <a:blip r:embed="rId2"/>
          <a:srcRect l="24580" t="13175" r="37213" b="10861"/>
          <a:stretch>
            <a:fillRect/>
          </a:stretch>
        </p:blipFill>
        <p:spPr>
          <a:xfrm>
            <a:off x="3887010" y="120968"/>
            <a:ext cx="2362826" cy="2642447"/>
          </a:xfrm>
          <a:prstGeom prst="rect">
            <a:avLst/>
          </a:prstGeom>
        </p:spPr>
      </p:pic>
      <p:pic>
        <p:nvPicPr>
          <p:cNvPr id="4" name="図 3">
            <a:extLst>
              <a:ext uri="{FF2B5EF4-FFF2-40B4-BE49-F238E27FC236}">
                <a16:creationId xmlns:a16="http://schemas.microsoft.com/office/drawing/2014/main" id="{99A512BC-E19B-3382-5E14-6A31560B8F08}"/>
              </a:ext>
            </a:extLst>
          </p:cNvPr>
          <p:cNvPicPr>
            <a:picLocks noChangeAspect="1"/>
          </p:cNvPicPr>
          <p:nvPr/>
        </p:nvPicPr>
        <p:blipFill>
          <a:blip r:embed="rId3" cstate="print">
            <a:extLst>
              <a:ext uri="{28A0092B-C50C-407E-A947-70E740481C1C}">
                <a14:useLocalDpi xmlns:a14="http://schemas.microsoft.com/office/drawing/2010/main" val="0"/>
              </a:ext>
            </a:extLst>
          </a:blip>
          <a:srcRect l="8970" t="2827" r="7923" b="5004"/>
          <a:stretch>
            <a:fillRect/>
          </a:stretch>
        </p:blipFill>
        <p:spPr>
          <a:xfrm>
            <a:off x="401926" y="1714708"/>
            <a:ext cx="2291528" cy="3768029"/>
          </a:xfrm>
          <a:prstGeom prst="rect">
            <a:avLst/>
          </a:prstGeom>
        </p:spPr>
      </p:pic>
      <p:pic>
        <p:nvPicPr>
          <p:cNvPr id="6" name="図 5">
            <a:extLst>
              <a:ext uri="{FF2B5EF4-FFF2-40B4-BE49-F238E27FC236}">
                <a16:creationId xmlns:a16="http://schemas.microsoft.com/office/drawing/2014/main" id="{7DF78586-C415-5118-2C0C-7F2FB336ABA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40428" y="3463159"/>
            <a:ext cx="3523025" cy="2349094"/>
          </a:xfrm>
          <a:prstGeom prst="rect">
            <a:avLst/>
          </a:prstGeom>
          <a:ln>
            <a:noFill/>
          </a:ln>
          <a:effectLst>
            <a:softEdge rad="112500"/>
          </a:effectLst>
        </p:spPr>
      </p:pic>
      <p:pic>
        <p:nvPicPr>
          <p:cNvPr id="2" name="図 1">
            <a:extLst>
              <a:ext uri="{FF2B5EF4-FFF2-40B4-BE49-F238E27FC236}">
                <a16:creationId xmlns:a16="http://schemas.microsoft.com/office/drawing/2014/main" id="{C67525B7-AA24-DBA0-793E-7D0248DF742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6699" y="169324"/>
            <a:ext cx="3041965" cy="1416716"/>
          </a:xfrm>
          <a:prstGeom prst="rect">
            <a:avLst/>
          </a:prstGeom>
        </p:spPr>
      </p:pic>
    </p:spTree>
    <p:extLst>
      <p:ext uri="{BB962C8B-B14F-4D97-AF65-F5344CB8AC3E}">
        <p14:creationId xmlns:p14="http://schemas.microsoft.com/office/powerpoint/2010/main" val="1911725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EAC35-7718-9E93-794C-542137EA6947}"/>
            </a:ext>
          </a:extLst>
        </p:cNvPr>
        <p:cNvGrpSpPr/>
        <p:nvPr/>
      </p:nvGrpSpPr>
      <p:grpSpPr>
        <a:xfrm>
          <a:off x="0" y="0"/>
          <a:ext cx="0" cy="0"/>
          <a:chOff x="0" y="0"/>
          <a:chExt cx="0" cy="0"/>
        </a:xfrm>
      </p:grpSpPr>
      <p:sp>
        <p:nvSpPr>
          <p:cNvPr id="52" name="正方形/長方形 51">
            <a:extLst>
              <a:ext uri="{FF2B5EF4-FFF2-40B4-BE49-F238E27FC236}">
                <a16:creationId xmlns:a16="http://schemas.microsoft.com/office/drawing/2014/main" id="{27F38B05-8F93-1C88-BFD1-8508EAE69386}"/>
              </a:ext>
            </a:extLst>
          </p:cNvPr>
          <p:cNvSpPr/>
          <p:nvPr/>
        </p:nvSpPr>
        <p:spPr>
          <a:xfrm>
            <a:off x="5843" y="6017752"/>
            <a:ext cx="6771805" cy="840248"/>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object 254">
            <a:extLst>
              <a:ext uri="{FF2B5EF4-FFF2-40B4-BE49-F238E27FC236}">
                <a16:creationId xmlns:a16="http://schemas.microsoft.com/office/drawing/2014/main" id="{D2F4C4CA-E682-6355-32BC-1003CF21E06C}"/>
              </a:ext>
            </a:extLst>
          </p:cNvPr>
          <p:cNvSpPr txBox="1"/>
          <p:nvPr/>
        </p:nvSpPr>
        <p:spPr>
          <a:xfrm>
            <a:off x="106774" y="6133406"/>
            <a:ext cx="6634315" cy="659796"/>
          </a:xfrm>
          <a:prstGeom prst="rect">
            <a:avLst/>
          </a:prstGeom>
          <a:noFill/>
        </p:spPr>
        <p:txBody>
          <a:bodyPr vert="horz" wrap="square" lIns="0" tIns="13335" rIns="0" bIns="0" rtlCol="0">
            <a:spAutoFit/>
          </a:bodyPr>
          <a:lstStyle/>
          <a:p>
            <a:pPr marL="12700">
              <a:tabLst>
                <a:tab pos="290830" algn="l"/>
              </a:tabLst>
            </a:pPr>
            <a:r>
              <a:rPr lang="ja-JP" altLang="en-US" sz="1400" spc="5" dirty="0">
                <a:latin typeface="游ゴシック Medium" panose="020B0500000000000000" pitchFamily="50" charset="-128"/>
                <a:ea typeface="游ゴシック Medium" panose="020B0500000000000000" pitchFamily="50" charset="-128"/>
                <a:cs typeface="PMingLiU"/>
              </a:rPr>
              <a:t>化粧段ボール箱の蓋部についてはオリジナルデザインへ変更することも可能です。</a:t>
            </a:r>
            <a:endParaRPr lang="en-US" altLang="ja-JP" sz="1400" spc="5" dirty="0">
              <a:latin typeface="游ゴシック Medium" panose="020B0500000000000000" pitchFamily="50" charset="-128"/>
              <a:ea typeface="游ゴシック Medium" panose="020B0500000000000000" pitchFamily="50" charset="-128"/>
              <a:cs typeface="PMingLiU"/>
            </a:endParaRPr>
          </a:p>
          <a:p>
            <a:pPr marL="12700">
              <a:tabLst>
                <a:tab pos="290830" algn="l"/>
              </a:tabLst>
            </a:pPr>
            <a:r>
              <a:rPr lang="ja-JP" altLang="en-US" sz="1400" spc="5" dirty="0">
                <a:latin typeface="游ゴシック Medium" panose="020B0500000000000000" pitchFamily="50" charset="-128"/>
                <a:ea typeface="游ゴシック Medium" panose="020B0500000000000000" pitchFamily="50" charset="-128"/>
                <a:cs typeface="PMingLiU"/>
              </a:rPr>
              <a:t>（オリジナルデザイン印刷範囲：</a:t>
            </a:r>
            <a:r>
              <a:rPr lang="en-US" altLang="ja-JP" sz="1400" spc="5" dirty="0">
                <a:latin typeface="游ゴシック Medium" panose="020B0500000000000000" pitchFamily="50" charset="-128"/>
                <a:ea typeface="游ゴシック Medium" panose="020B0500000000000000" pitchFamily="50" charset="-128"/>
                <a:cs typeface="PMingLiU"/>
              </a:rPr>
              <a:t>W17×H17cm</a:t>
            </a:r>
            <a:r>
              <a:rPr lang="ja-JP" altLang="en-US" sz="1400" spc="5" dirty="0">
                <a:latin typeface="游ゴシック Medium" panose="020B0500000000000000" pitchFamily="50" charset="-128"/>
                <a:ea typeface="游ゴシック Medium" panose="020B0500000000000000" pitchFamily="50" charset="-128"/>
                <a:cs typeface="PMingLiU"/>
              </a:rPr>
              <a:t>）</a:t>
            </a:r>
            <a:endParaRPr lang="en-US" altLang="ja-JP" sz="1400" spc="5" dirty="0">
              <a:latin typeface="游ゴシック Medium" panose="020B0500000000000000" pitchFamily="50" charset="-128"/>
              <a:ea typeface="游ゴシック Medium" panose="020B0500000000000000" pitchFamily="50" charset="-128"/>
              <a:cs typeface="PMingLiU"/>
            </a:endParaRPr>
          </a:p>
          <a:p>
            <a:pPr marL="12700">
              <a:tabLst>
                <a:tab pos="290830" algn="l"/>
              </a:tabLst>
            </a:pPr>
            <a:r>
              <a:rPr lang="ja-JP" altLang="en-US" sz="1400" spc="5" dirty="0">
                <a:latin typeface="游ゴシック Medium" panose="020B0500000000000000" pitchFamily="50" charset="-128"/>
                <a:ea typeface="游ゴシック Medium" panose="020B0500000000000000" pitchFamily="50" charset="-128"/>
                <a:cs typeface="PMingLiU"/>
              </a:rPr>
              <a:t>詳細は営業窓口までお問い合わせください。</a:t>
            </a:r>
            <a:endParaRPr lang="en-US" altLang="ja-JP" sz="1400" spc="5" dirty="0">
              <a:latin typeface="游ゴシック Medium" panose="020B0500000000000000" pitchFamily="50" charset="-128"/>
              <a:ea typeface="游ゴシック Medium" panose="020B0500000000000000" pitchFamily="50" charset="-128"/>
              <a:cs typeface="PMingLiU"/>
            </a:endParaRPr>
          </a:p>
        </p:txBody>
      </p:sp>
      <p:sp>
        <p:nvSpPr>
          <p:cNvPr id="15" name="直角三角形 14">
            <a:extLst>
              <a:ext uri="{FF2B5EF4-FFF2-40B4-BE49-F238E27FC236}">
                <a16:creationId xmlns:a16="http://schemas.microsoft.com/office/drawing/2014/main" id="{9E6D9490-F152-FB65-A9AE-946076B637D7}"/>
              </a:ext>
            </a:extLst>
          </p:cNvPr>
          <p:cNvSpPr/>
          <p:nvPr/>
        </p:nvSpPr>
        <p:spPr>
          <a:xfrm rot="16200000">
            <a:off x="8943955" y="3610793"/>
            <a:ext cx="2465393" cy="4058048"/>
          </a:xfrm>
          <a:prstGeom prst="r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2" name="テキスト ボックス 11">
            <a:extLst>
              <a:ext uri="{FF2B5EF4-FFF2-40B4-BE49-F238E27FC236}">
                <a16:creationId xmlns:a16="http://schemas.microsoft.com/office/drawing/2014/main" id="{D8D37327-1D15-2FD2-25CE-37A5007137A3}"/>
              </a:ext>
            </a:extLst>
          </p:cNvPr>
          <p:cNvSpPr txBox="1"/>
          <p:nvPr/>
        </p:nvSpPr>
        <p:spPr>
          <a:xfrm>
            <a:off x="7094439" y="149660"/>
            <a:ext cx="1584508"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成約記念品に</a:t>
            </a:r>
            <a:r>
              <a:rPr lang="ja-JP" altLang="en-US" sz="1400" dirty="0">
                <a:solidFill>
                  <a:schemeClr val="bg1"/>
                </a:solidFill>
                <a:highlight>
                  <a:srgbClr val="FFFF00"/>
                </a:highlight>
                <a:latin typeface="BIZ UDPゴシック" panose="020B0400000000000000" pitchFamily="50" charset="-128"/>
                <a:ea typeface="BIZ UDPゴシック" panose="020B0400000000000000" pitchFamily="50" charset="-128"/>
              </a:rPr>
              <a:t>　</a:t>
            </a:r>
          </a:p>
        </p:txBody>
      </p:sp>
      <p:sp>
        <p:nvSpPr>
          <p:cNvPr id="17" name="テキスト ボックス 16">
            <a:extLst>
              <a:ext uri="{FF2B5EF4-FFF2-40B4-BE49-F238E27FC236}">
                <a16:creationId xmlns:a16="http://schemas.microsoft.com/office/drawing/2014/main" id="{C910E039-77B0-65A9-EF7B-E591C71FAA07}"/>
              </a:ext>
            </a:extLst>
          </p:cNvPr>
          <p:cNvSpPr txBox="1"/>
          <p:nvPr/>
        </p:nvSpPr>
        <p:spPr>
          <a:xfrm>
            <a:off x="8411131" y="148313"/>
            <a:ext cx="1830155"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見積もり特典に</a:t>
            </a:r>
          </a:p>
        </p:txBody>
      </p:sp>
      <p:cxnSp>
        <p:nvCxnSpPr>
          <p:cNvPr id="34" name="直線コネクタ 33">
            <a:extLst>
              <a:ext uri="{FF2B5EF4-FFF2-40B4-BE49-F238E27FC236}">
                <a16:creationId xmlns:a16="http://schemas.microsoft.com/office/drawing/2014/main" id="{1CB70A22-94F8-F8A2-8BD0-72615AA31364}"/>
              </a:ext>
            </a:extLst>
          </p:cNvPr>
          <p:cNvCxnSpPr>
            <a:cxnSpLocks/>
          </p:cNvCxnSpPr>
          <p:nvPr/>
        </p:nvCxnSpPr>
        <p:spPr>
          <a:xfrm flipH="1">
            <a:off x="9872282" y="472916"/>
            <a:ext cx="118021" cy="131643"/>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95EE27A5-9B0C-F892-3C12-871756E4C697}"/>
              </a:ext>
            </a:extLst>
          </p:cNvPr>
          <p:cNvCxnSpPr>
            <a:cxnSpLocks/>
          </p:cNvCxnSpPr>
          <p:nvPr/>
        </p:nvCxnSpPr>
        <p:spPr>
          <a:xfrm flipH="1">
            <a:off x="7131312" y="484470"/>
            <a:ext cx="2659148" cy="0"/>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sp>
        <p:nvSpPr>
          <p:cNvPr id="39" name="テキスト ボックス 38">
            <a:extLst>
              <a:ext uri="{FF2B5EF4-FFF2-40B4-BE49-F238E27FC236}">
                <a16:creationId xmlns:a16="http://schemas.microsoft.com/office/drawing/2014/main" id="{4A7680B5-E26F-DBBD-645C-539CE8D07369}"/>
              </a:ext>
            </a:extLst>
          </p:cNvPr>
          <p:cNvSpPr txBox="1"/>
          <p:nvPr/>
        </p:nvSpPr>
        <p:spPr>
          <a:xfrm>
            <a:off x="9885668" y="143253"/>
            <a:ext cx="2017334"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ご当地抽選会の景品に</a:t>
            </a:r>
          </a:p>
        </p:txBody>
      </p:sp>
      <p:cxnSp>
        <p:nvCxnSpPr>
          <p:cNvPr id="43" name="直線コネクタ 42">
            <a:extLst>
              <a:ext uri="{FF2B5EF4-FFF2-40B4-BE49-F238E27FC236}">
                <a16:creationId xmlns:a16="http://schemas.microsoft.com/office/drawing/2014/main" id="{629324BA-18F6-3E8B-24B6-2735F53C6699}"/>
              </a:ext>
            </a:extLst>
          </p:cNvPr>
          <p:cNvCxnSpPr>
            <a:cxnSpLocks/>
          </p:cNvCxnSpPr>
          <p:nvPr/>
        </p:nvCxnSpPr>
        <p:spPr>
          <a:xfrm flipH="1">
            <a:off x="9982484" y="479497"/>
            <a:ext cx="1876339" cy="0"/>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sp>
        <p:nvSpPr>
          <p:cNvPr id="45" name="正方形/長方形 44">
            <a:extLst>
              <a:ext uri="{FF2B5EF4-FFF2-40B4-BE49-F238E27FC236}">
                <a16:creationId xmlns:a16="http://schemas.microsoft.com/office/drawing/2014/main" id="{87973A4A-9049-3548-86C7-3ABBFAE28474}"/>
              </a:ext>
            </a:extLst>
          </p:cNvPr>
          <p:cNvSpPr/>
          <p:nvPr/>
        </p:nvSpPr>
        <p:spPr>
          <a:xfrm>
            <a:off x="3887010" y="321725"/>
            <a:ext cx="1079075" cy="497439"/>
          </a:xfrm>
          <a:prstGeom prst="rect">
            <a:avLst/>
          </a:prstGeom>
          <a:solidFill>
            <a:srgbClr val="FF000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46" name="テキスト ボックス 45">
            <a:extLst>
              <a:ext uri="{FF2B5EF4-FFF2-40B4-BE49-F238E27FC236}">
                <a16:creationId xmlns:a16="http://schemas.microsoft.com/office/drawing/2014/main" id="{C3C0FFAA-9FED-D806-C723-37A279894297}"/>
              </a:ext>
            </a:extLst>
          </p:cNvPr>
          <p:cNvSpPr txBox="1"/>
          <p:nvPr/>
        </p:nvSpPr>
        <p:spPr>
          <a:xfrm>
            <a:off x="4106589" y="406118"/>
            <a:ext cx="646331" cy="369332"/>
          </a:xfrm>
          <a:prstGeom prst="rect">
            <a:avLst/>
          </a:prstGeom>
          <a:noFill/>
          <a:ln>
            <a:noFill/>
          </a:ln>
        </p:spPr>
        <p:txBody>
          <a:bodyPr wrap="none" rtlCol="0">
            <a:spAutoFit/>
          </a:bodyPr>
          <a:lstStyle/>
          <a:p>
            <a:r>
              <a:rPr kumimoji="1" lang="ja-JP" altLang="en-US" b="1" dirty="0">
                <a:solidFill>
                  <a:schemeClr val="bg1"/>
                </a:solidFill>
              </a:rPr>
              <a:t>新潟</a:t>
            </a:r>
          </a:p>
        </p:txBody>
      </p:sp>
      <p:sp>
        <p:nvSpPr>
          <p:cNvPr id="50" name="正方形/長方形 49">
            <a:extLst>
              <a:ext uri="{FF2B5EF4-FFF2-40B4-BE49-F238E27FC236}">
                <a16:creationId xmlns:a16="http://schemas.microsoft.com/office/drawing/2014/main" id="{B59B1B5C-27C9-A9FA-2813-F7C2B921F9FB}"/>
              </a:ext>
            </a:extLst>
          </p:cNvPr>
          <p:cNvSpPr/>
          <p:nvPr/>
        </p:nvSpPr>
        <p:spPr>
          <a:xfrm>
            <a:off x="0" y="0"/>
            <a:ext cx="6777648" cy="6858000"/>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p>
        </p:txBody>
      </p:sp>
      <p:grpSp>
        <p:nvGrpSpPr>
          <p:cNvPr id="63" name="グループ化 62">
            <a:extLst>
              <a:ext uri="{FF2B5EF4-FFF2-40B4-BE49-F238E27FC236}">
                <a16:creationId xmlns:a16="http://schemas.microsoft.com/office/drawing/2014/main" id="{D7473132-3C94-C498-4477-0B9CF35D95BC}"/>
              </a:ext>
            </a:extLst>
          </p:cNvPr>
          <p:cNvGrpSpPr/>
          <p:nvPr/>
        </p:nvGrpSpPr>
        <p:grpSpPr>
          <a:xfrm>
            <a:off x="121374" y="1826383"/>
            <a:ext cx="4327988" cy="4049964"/>
            <a:chOff x="-33709" y="1759819"/>
            <a:chExt cx="4752506" cy="4447211"/>
          </a:xfrm>
        </p:grpSpPr>
        <p:pic>
          <p:nvPicPr>
            <p:cNvPr id="2" name="図 1">
              <a:extLst>
                <a:ext uri="{FF2B5EF4-FFF2-40B4-BE49-F238E27FC236}">
                  <a16:creationId xmlns:a16="http://schemas.microsoft.com/office/drawing/2014/main" id="{643F37B4-450B-6265-EF1E-1A2F26E4732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709" y="1759819"/>
              <a:ext cx="2837458" cy="2837458"/>
            </a:xfrm>
            <a:prstGeom prst="rect">
              <a:avLst/>
            </a:prstGeom>
          </p:spPr>
        </p:pic>
        <p:pic>
          <p:nvPicPr>
            <p:cNvPr id="5" name="図 4">
              <a:extLst>
                <a:ext uri="{FF2B5EF4-FFF2-40B4-BE49-F238E27FC236}">
                  <a16:creationId xmlns:a16="http://schemas.microsoft.com/office/drawing/2014/main" id="{33D910BC-9AA9-7BDF-9907-18AC4365E9E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75064" y="3392776"/>
              <a:ext cx="2743733" cy="2814254"/>
            </a:xfrm>
            <a:prstGeom prst="rect">
              <a:avLst/>
            </a:prstGeom>
          </p:spPr>
        </p:pic>
      </p:grpSp>
      <p:grpSp>
        <p:nvGrpSpPr>
          <p:cNvPr id="16" name="グループ化 15">
            <a:extLst>
              <a:ext uri="{FF2B5EF4-FFF2-40B4-BE49-F238E27FC236}">
                <a16:creationId xmlns:a16="http://schemas.microsoft.com/office/drawing/2014/main" id="{26AAB372-D4F7-492A-33E1-89D9C4824F98}"/>
              </a:ext>
            </a:extLst>
          </p:cNvPr>
          <p:cNvGrpSpPr/>
          <p:nvPr/>
        </p:nvGrpSpPr>
        <p:grpSpPr>
          <a:xfrm>
            <a:off x="7033975" y="1423973"/>
            <a:ext cx="4906796" cy="3812890"/>
            <a:chOff x="7094439" y="1657798"/>
            <a:chExt cx="4906796" cy="3812890"/>
          </a:xfrm>
        </p:grpSpPr>
        <p:grpSp>
          <p:nvGrpSpPr>
            <p:cNvPr id="21" name="グループ化 20">
              <a:extLst>
                <a:ext uri="{FF2B5EF4-FFF2-40B4-BE49-F238E27FC236}">
                  <a16:creationId xmlns:a16="http://schemas.microsoft.com/office/drawing/2014/main" id="{501E9861-7A3C-6EEC-C520-4FC4C83E04C1}"/>
                </a:ext>
              </a:extLst>
            </p:cNvPr>
            <p:cNvGrpSpPr/>
            <p:nvPr/>
          </p:nvGrpSpPr>
          <p:grpSpPr>
            <a:xfrm>
              <a:off x="7094439" y="1657798"/>
              <a:ext cx="4906796" cy="3812890"/>
              <a:chOff x="7149698" y="1412982"/>
              <a:chExt cx="4906796" cy="3812890"/>
            </a:xfrm>
          </p:grpSpPr>
          <p:sp>
            <p:nvSpPr>
              <p:cNvPr id="24" name="object 258">
                <a:extLst>
                  <a:ext uri="{FF2B5EF4-FFF2-40B4-BE49-F238E27FC236}">
                    <a16:creationId xmlns:a16="http://schemas.microsoft.com/office/drawing/2014/main" id="{B390D237-1F7C-DDE0-EF0B-7ACDD65D49CC}"/>
                  </a:ext>
                </a:extLst>
              </p:cNvPr>
              <p:cNvSpPr txBox="1"/>
              <p:nvPr/>
            </p:nvSpPr>
            <p:spPr>
              <a:xfrm>
                <a:off x="7348319" y="1412982"/>
                <a:ext cx="4708175" cy="569836"/>
              </a:xfrm>
              <a:prstGeom prst="rect">
                <a:avLst/>
              </a:prstGeom>
            </p:spPr>
            <p:txBody>
              <a:bodyPr vert="horz" wrap="square" lIns="0" tIns="12700" rIns="0" bIns="0" rtlCol="0">
                <a:spAutoFit/>
              </a:bodyPr>
              <a:lstStyle/>
              <a:p>
                <a:pPr marL="12700">
                  <a:lnSpc>
                    <a:spcPts val="910"/>
                  </a:lnSpc>
                  <a:spcBef>
                    <a:spcPts val="100"/>
                  </a:spcBef>
                </a:pPr>
                <a:r>
                  <a:rPr lang="ja-JP" altLang="en-US" sz="2400" b="1" dirty="0">
                    <a:latin typeface="游ゴシック" panose="020B0400000000000000" pitchFamily="50" charset="-128"/>
                    <a:cs typeface="Microsoft JhengHei"/>
                  </a:rPr>
                  <a:t>お米場「田心」銘柄米食べ比べ</a:t>
                </a:r>
                <a:endParaRPr lang="en-US" altLang="ja-JP" sz="2400" b="1" dirty="0">
                  <a:latin typeface="游ゴシック" panose="020B0400000000000000" pitchFamily="50" charset="-128"/>
                  <a:cs typeface="Microsoft JhengHei"/>
                </a:endParaRPr>
              </a:p>
              <a:p>
                <a:pPr marL="12700">
                  <a:lnSpc>
                    <a:spcPts val="910"/>
                  </a:lnSpc>
                  <a:spcBef>
                    <a:spcPts val="100"/>
                  </a:spcBef>
                </a:pPr>
                <a:endParaRPr lang="en-US" altLang="ja-JP" sz="2400" b="1" dirty="0">
                  <a:latin typeface="游ゴシック" panose="020B0400000000000000" pitchFamily="50" charset="-128"/>
                  <a:cs typeface="Microsoft JhengHei"/>
                </a:endParaRPr>
              </a:p>
              <a:p>
                <a:pPr marL="12700">
                  <a:lnSpc>
                    <a:spcPts val="910"/>
                  </a:lnSpc>
                  <a:spcBef>
                    <a:spcPts val="100"/>
                  </a:spcBef>
                </a:pPr>
                <a:endParaRPr lang="en-US" altLang="ja-JP" sz="2400" b="1" dirty="0">
                  <a:latin typeface="游ゴシック" panose="020B0400000000000000" pitchFamily="50" charset="-128"/>
                  <a:cs typeface="Microsoft JhengHei"/>
                </a:endParaRPr>
              </a:p>
              <a:p>
                <a:pPr marL="12700">
                  <a:lnSpc>
                    <a:spcPts val="910"/>
                  </a:lnSpc>
                  <a:spcBef>
                    <a:spcPts val="100"/>
                  </a:spcBef>
                </a:pPr>
                <a:r>
                  <a:rPr lang="en-US" altLang="ja-JP" sz="2400" b="1" dirty="0">
                    <a:latin typeface="游ゴシック" panose="020B0400000000000000" pitchFamily="50" charset="-128"/>
                    <a:cs typeface="Microsoft JhengHei"/>
                  </a:rPr>
                  <a:t>4</a:t>
                </a:r>
                <a:r>
                  <a:rPr lang="ja-JP" altLang="en-US" sz="2400" b="1" dirty="0">
                    <a:latin typeface="游ゴシック" panose="020B0400000000000000" pitchFamily="50" charset="-128"/>
                    <a:cs typeface="Microsoft JhengHei"/>
                  </a:rPr>
                  <a:t>種ギフト</a:t>
                </a:r>
              </a:p>
            </p:txBody>
          </p:sp>
          <p:sp>
            <p:nvSpPr>
              <p:cNvPr id="25" name="object 253">
                <a:extLst>
                  <a:ext uri="{FF2B5EF4-FFF2-40B4-BE49-F238E27FC236}">
                    <a16:creationId xmlns:a16="http://schemas.microsoft.com/office/drawing/2014/main" id="{8F7972EA-3F57-5AF2-E6CD-A6D1E81E1288}"/>
                  </a:ext>
                </a:extLst>
              </p:cNvPr>
              <p:cNvSpPr txBox="1"/>
              <p:nvPr/>
            </p:nvSpPr>
            <p:spPr>
              <a:xfrm>
                <a:off x="7264158" y="3510948"/>
                <a:ext cx="4663980" cy="153568"/>
              </a:xfrm>
              <a:prstGeom prst="rect">
                <a:avLst/>
              </a:prstGeom>
            </p:spPr>
            <p:txBody>
              <a:bodyPr vert="horz" wrap="square" lIns="0" tIns="13335" rIns="0" bIns="0" rtlCol="0">
                <a:spAutoFit/>
              </a:bodyPr>
              <a:lstStyle/>
              <a:p>
                <a:pPr marL="12700">
                  <a:lnSpc>
                    <a:spcPts val="630"/>
                  </a:lnSpc>
                  <a:spcBef>
                    <a:spcPts val="105"/>
                  </a:spcBef>
                </a:pPr>
                <a:r>
                  <a:rPr lang="ja-JP" altLang="en-US" sz="2400" b="1" spc="50" dirty="0">
                    <a:solidFill>
                      <a:srgbClr val="00AEEF"/>
                    </a:solidFill>
                    <a:latin typeface="Microsoft JhengHei"/>
                    <a:cs typeface="Microsoft JhengHei"/>
                  </a:rPr>
                  <a:t>申込単位 </a:t>
                </a:r>
                <a:r>
                  <a:rPr lang="en-US" altLang="ja-JP" sz="2400" b="1" spc="50" dirty="0">
                    <a:solidFill>
                      <a:srgbClr val="00AEEF"/>
                    </a:solidFill>
                    <a:latin typeface="Microsoft JhengHei"/>
                    <a:cs typeface="Microsoft JhengHei"/>
                  </a:rPr>
                  <a:t>12</a:t>
                </a:r>
                <a:r>
                  <a:rPr lang="ja-JP" altLang="en-US" sz="2400" b="1" spc="50" dirty="0">
                    <a:solidFill>
                      <a:srgbClr val="00AEEF"/>
                    </a:solidFill>
                    <a:latin typeface="Microsoft JhengHei"/>
                    <a:cs typeface="Microsoft JhengHei"/>
                  </a:rPr>
                  <a:t>箱</a:t>
                </a:r>
                <a:r>
                  <a:rPr lang="en-US" altLang="ja-JP" sz="2400" b="1" spc="50" dirty="0">
                    <a:solidFill>
                      <a:srgbClr val="00AEEF"/>
                    </a:solidFill>
                    <a:latin typeface="Microsoft JhengHei"/>
                    <a:cs typeface="Microsoft JhengHei"/>
                  </a:rPr>
                  <a:t>(12×1</a:t>
                </a:r>
                <a:r>
                  <a:rPr lang="ja-JP" altLang="en-US" sz="2400" b="1" spc="50" dirty="0">
                    <a:solidFill>
                      <a:srgbClr val="00AEEF"/>
                    </a:solidFill>
                    <a:latin typeface="Microsoft JhengHei"/>
                    <a:cs typeface="Microsoft JhengHei"/>
                  </a:rPr>
                  <a:t>カートン</a:t>
                </a:r>
                <a:r>
                  <a:rPr lang="en-US" altLang="ja-JP" sz="2400" b="1" spc="50" dirty="0">
                    <a:solidFill>
                      <a:srgbClr val="00AEEF"/>
                    </a:solidFill>
                    <a:latin typeface="Microsoft JhengHei"/>
                    <a:cs typeface="Microsoft JhengHei"/>
                  </a:rPr>
                  <a:t>)</a:t>
                </a:r>
                <a:endParaRPr sz="2400" dirty="0">
                  <a:latin typeface="Microsoft JhengHei"/>
                  <a:cs typeface="Microsoft JhengHei"/>
                </a:endParaRPr>
              </a:p>
            </p:txBody>
          </p:sp>
          <p:sp>
            <p:nvSpPr>
              <p:cNvPr id="26" name="object 259">
                <a:extLst>
                  <a:ext uri="{FF2B5EF4-FFF2-40B4-BE49-F238E27FC236}">
                    <a16:creationId xmlns:a16="http://schemas.microsoft.com/office/drawing/2014/main" id="{F9AEF6E6-5964-7314-B4B2-56F35B7073FD}"/>
                  </a:ext>
                </a:extLst>
              </p:cNvPr>
              <p:cNvSpPr/>
              <p:nvPr/>
            </p:nvSpPr>
            <p:spPr>
              <a:xfrm rot="10800000" flipV="1">
                <a:off x="7264929" y="2073638"/>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sp>
            <p:nvSpPr>
              <p:cNvPr id="27" name="object 260">
                <a:extLst>
                  <a:ext uri="{FF2B5EF4-FFF2-40B4-BE49-F238E27FC236}">
                    <a16:creationId xmlns:a16="http://schemas.microsoft.com/office/drawing/2014/main" id="{9E234AE2-6668-846A-724F-44E7D044005B}"/>
                  </a:ext>
                </a:extLst>
              </p:cNvPr>
              <p:cNvSpPr txBox="1"/>
              <p:nvPr/>
            </p:nvSpPr>
            <p:spPr>
              <a:xfrm>
                <a:off x="8972393" y="2431537"/>
                <a:ext cx="2591423" cy="845103"/>
              </a:xfrm>
              <a:prstGeom prst="rect">
                <a:avLst/>
              </a:prstGeom>
            </p:spPr>
            <p:txBody>
              <a:bodyPr vert="horz" wrap="square" lIns="0" tIns="13970" rIns="0" bIns="0" rtlCol="0">
                <a:spAutoFit/>
              </a:bodyPr>
              <a:lstStyle/>
              <a:p>
                <a:pPr marL="12700">
                  <a:lnSpc>
                    <a:spcPct val="100000"/>
                  </a:lnSpc>
                  <a:spcBef>
                    <a:spcPts val="110"/>
                  </a:spcBef>
                  <a:tabLst>
                    <a:tab pos="915035" algn="l"/>
                  </a:tabLst>
                </a:pPr>
                <a:r>
                  <a:rPr lang="ja-JP" altLang="en-US" sz="3200" b="1" spc="10" dirty="0">
                    <a:solidFill>
                      <a:srgbClr val="EC008C"/>
                    </a:solidFill>
                    <a:uFill>
                      <a:solidFill>
                        <a:srgbClr val="231F20"/>
                      </a:solidFill>
                    </a:uFill>
                    <a:latin typeface="Century Gothic"/>
                    <a:cs typeface="Century Gothic"/>
                  </a:rPr>
                  <a:t>　</a:t>
                </a:r>
                <a:r>
                  <a:rPr sz="3200" b="1" spc="10" dirty="0">
                    <a:solidFill>
                      <a:srgbClr val="EC008C"/>
                    </a:solidFill>
                    <a:uFill>
                      <a:solidFill>
                        <a:srgbClr val="231F20"/>
                      </a:solidFill>
                    </a:uFill>
                    <a:latin typeface="Century Gothic"/>
                    <a:cs typeface="Century Gothic"/>
                  </a:rPr>
                  <a:t>¥</a:t>
                </a:r>
                <a:r>
                  <a:rPr lang="en-US" altLang="ja-JP" sz="5400" b="1" spc="10" dirty="0">
                    <a:solidFill>
                      <a:srgbClr val="EC008C"/>
                    </a:solidFill>
                    <a:uFill>
                      <a:solidFill>
                        <a:srgbClr val="231F20"/>
                      </a:solidFill>
                    </a:uFill>
                    <a:latin typeface="Century Gothic"/>
                    <a:cs typeface="Century Gothic"/>
                  </a:rPr>
                  <a:t>3,000</a:t>
                </a:r>
              </a:p>
            </p:txBody>
          </p:sp>
          <p:sp>
            <p:nvSpPr>
              <p:cNvPr id="28" name="テキスト ボックス 27">
                <a:extLst>
                  <a:ext uri="{FF2B5EF4-FFF2-40B4-BE49-F238E27FC236}">
                    <a16:creationId xmlns:a16="http://schemas.microsoft.com/office/drawing/2014/main" id="{DD1BBB8E-E0FA-8F04-88DB-BAD628050F23}"/>
                  </a:ext>
                </a:extLst>
              </p:cNvPr>
              <p:cNvSpPr txBox="1"/>
              <p:nvPr/>
            </p:nvSpPr>
            <p:spPr>
              <a:xfrm flipH="1">
                <a:off x="11454904" y="2368539"/>
                <a:ext cx="461665" cy="1051821"/>
              </a:xfrm>
              <a:prstGeom prst="rect">
                <a:avLst/>
              </a:prstGeom>
              <a:noFill/>
            </p:spPr>
            <p:txBody>
              <a:bodyPr vert="eaVert" wrap="square" rtlCol="0">
                <a:spAutoFit/>
              </a:bodyPr>
              <a:lstStyle/>
              <a:p>
                <a:pPr lvl="0" defTabSz="914400" fontAlgn="base">
                  <a:spcBef>
                    <a:spcPct val="0"/>
                  </a:spcBef>
                  <a:spcAft>
                    <a:spcPct val="0"/>
                  </a:spcAft>
                </a:pPr>
                <a:r>
                  <a:rPr kumimoji="1" lang="ja-JP" altLang="en-US" b="1" dirty="0">
                    <a:solidFill>
                      <a:srgbClr val="FF3399"/>
                    </a:solidFill>
                    <a:latin typeface="ＭＳ ゴシック" pitchFamily="49" charset="-128"/>
                    <a:ea typeface="ＭＳ ゴシック" pitchFamily="49" charset="-128"/>
                  </a:rPr>
                  <a:t>（税別）</a:t>
                </a:r>
              </a:p>
            </p:txBody>
          </p:sp>
          <p:sp>
            <p:nvSpPr>
              <p:cNvPr id="29" name="object 260">
                <a:extLst>
                  <a:ext uri="{FF2B5EF4-FFF2-40B4-BE49-F238E27FC236}">
                    <a16:creationId xmlns:a16="http://schemas.microsoft.com/office/drawing/2014/main" id="{6D51E8FC-6E2E-E9BB-8E98-A12E0A5202C5}"/>
                  </a:ext>
                </a:extLst>
              </p:cNvPr>
              <p:cNvSpPr txBox="1"/>
              <p:nvPr/>
            </p:nvSpPr>
            <p:spPr>
              <a:xfrm>
                <a:off x="7265603" y="2943729"/>
                <a:ext cx="742238" cy="291105"/>
              </a:xfrm>
              <a:prstGeom prst="rect">
                <a:avLst/>
              </a:prstGeom>
            </p:spPr>
            <p:txBody>
              <a:bodyPr vert="horz" wrap="square" lIns="0" tIns="13970" rIns="0" bIns="0" rtlCol="0">
                <a:spAutoFit/>
              </a:bodyPr>
              <a:lstStyle/>
              <a:p>
                <a:pPr marL="12700">
                  <a:lnSpc>
                    <a:spcPct val="100000"/>
                  </a:lnSpc>
                  <a:spcBef>
                    <a:spcPts val="110"/>
                  </a:spcBef>
                  <a:tabLst>
                    <a:tab pos="915035" algn="l"/>
                  </a:tabLst>
                </a:pPr>
                <a:r>
                  <a:rPr lang="en-US" altLang="ja-JP" dirty="0">
                    <a:latin typeface="Yu Gothic UI Semibold" panose="020B0700000000000000" pitchFamily="50" charset="-128"/>
                    <a:ea typeface="Yu Gothic UI Semibold" panose="020B0700000000000000" pitchFamily="50" charset="-128"/>
                    <a:cs typeface="Century Gothic"/>
                  </a:rPr>
                  <a:t>MSE</a:t>
                </a:r>
                <a:endParaRPr dirty="0">
                  <a:latin typeface="Yu Gothic UI Semibold" panose="020B0700000000000000" pitchFamily="50" charset="-128"/>
                  <a:ea typeface="Yu Gothic UI Semibold" panose="020B0700000000000000" pitchFamily="50" charset="-128"/>
                  <a:cs typeface="Century Gothic"/>
                </a:endParaRPr>
              </a:p>
            </p:txBody>
          </p:sp>
          <p:sp>
            <p:nvSpPr>
              <p:cNvPr id="30" name="object 259">
                <a:extLst>
                  <a:ext uri="{FF2B5EF4-FFF2-40B4-BE49-F238E27FC236}">
                    <a16:creationId xmlns:a16="http://schemas.microsoft.com/office/drawing/2014/main" id="{E491EFC1-123B-723E-DF52-F968F0DCD32F}"/>
                  </a:ext>
                </a:extLst>
              </p:cNvPr>
              <p:cNvSpPr/>
              <p:nvPr/>
            </p:nvSpPr>
            <p:spPr>
              <a:xfrm rot="10800000" flipV="1">
                <a:off x="7265602" y="3253545"/>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sp>
            <p:nvSpPr>
              <p:cNvPr id="31" name="object 261">
                <a:extLst>
                  <a:ext uri="{FF2B5EF4-FFF2-40B4-BE49-F238E27FC236}">
                    <a16:creationId xmlns:a16="http://schemas.microsoft.com/office/drawing/2014/main" id="{B884EA11-496C-98B0-7B14-C8E41B083707}"/>
                  </a:ext>
                </a:extLst>
              </p:cNvPr>
              <p:cNvSpPr txBox="1"/>
              <p:nvPr/>
            </p:nvSpPr>
            <p:spPr>
              <a:xfrm>
                <a:off x="7264158" y="2073947"/>
                <a:ext cx="1830155" cy="377026"/>
              </a:xfrm>
              <a:prstGeom prst="rect">
                <a:avLst/>
              </a:prstGeom>
              <a:solidFill>
                <a:schemeClr val="bg1"/>
              </a:solidFill>
              <a:ln w="3809">
                <a:solidFill>
                  <a:srgbClr val="231F20"/>
                </a:solidFill>
              </a:ln>
            </p:spPr>
            <p:txBody>
              <a:bodyPr vert="horz" wrap="square" lIns="0" tIns="7620" rIns="0" bIns="0" rtlCol="0">
                <a:spAutoFit/>
              </a:bodyPr>
              <a:lstStyle/>
              <a:p>
                <a:pPr marL="23495" algn="dist">
                  <a:lnSpc>
                    <a:spcPct val="100000"/>
                  </a:lnSpc>
                  <a:spcBef>
                    <a:spcPts val="60"/>
                  </a:spcBef>
                </a:pPr>
                <a:r>
                  <a:rPr lang="en-US" altLang="ja-JP" sz="2400" spc="300" dirty="0">
                    <a:solidFill>
                      <a:srgbClr val="231F20"/>
                    </a:solidFill>
                    <a:latin typeface="UD デジタル 教科書体 NK-R" panose="02020400000000000000" pitchFamily="18" charset="-128"/>
                    <a:ea typeface="UD デジタル 教科書体 NK-R" panose="02020400000000000000" pitchFamily="18" charset="-128"/>
                    <a:cs typeface="PMingLiU"/>
                  </a:rPr>
                  <a:t>2478294</a:t>
                </a:r>
                <a:endParaRPr sz="2400" dirty="0">
                  <a:latin typeface="UD デジタル 教科書体 NK-R" panose="02020400000000000000" pitchFamily="18" charset="-128"/>
                  <a:ea typeface="UD デジタル 教科書体 NK-R" panose="02020400000000000000" pitchFamily="18" charset="-128"/>
                  <a:cs typeface="PMingLiU"/>
                </a:endParaRPr>
              </a:p>
            </p:txBody>
          </p:sp>
          <p:sp>
            <p:nvSpPr>
              <p:cNvPr id="32" name="object 254">
                <a:extLst>
                  <a:ext uri="{FF2B5EF4-FFF2-40B4-BE49-F238E27FC236}">
                    <a16:creationId xmlns:a16="http://schemas.microsoft.com/office/drawing/2014/main" id="{A332E626-0547-4F89-7521-8B9388CADF6F}"/>
                  </a:ext>
                </a:extLst>
              </p:cNvPr>
              <p:cNvSpPr txBox="1"/>
              <p:nvPr/>
            </p:nvSpPr>
            <p:spPr>
              <a:xfrm>
                <a:off x="7286224" y="3905046"/>
                <a:ext cx="4750856" cy="869918"/>
              </a:xfrm>
              <a:prstGeom prst="rect">
                <a:avLst/>
              </a:prstGeom>
            </p:spPr>
            <p:txBody>
              <a:bodyPr vert="horz" wrap="square" lIns="0" tIns="13335" rIns="0" bIns="0" rtlCol="0">
                <a:spAutoFit/>
              </a:bodyPr>
              <a:lstStyle/>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パッケージサイズ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17.5×18.5×6.8cm</a:t>
                </a: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荷姿　化粧段ボール箱入り</a:t>
                </a: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賞味期間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180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日（残日数</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160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日以上）</a:t>
                </a:r>
                <a:endParaRPr lang="en-US" altLang="ja-JP" sz="2800" spc="5" dirty="0">
                  <a:solidFill>
                    <a:srgbClr val="231F20"/>
                  </a:solidFill>
                  <a:latin typeface="游ゴシック Medium" panose="020B0500000000000000" pitchFamily="50" charset="-128"/>
                  <a:ea typeface="游ゴシック Medium" panose="020B0500000000000000" pitchFamily="50" charset="-128"/>
                  <a:cs typeface="PMingLiU"/>
                </a:endParaRPr>
              </a:p>
            </p:txBody>
          </p:sp>
          <p:sp>
            <p:nvSpPr>
              <p:cNvPr id="37" name="テキスト ボックス 36">
                <a:extLst>
                  <a:ext uri="{FF2B5EF4-FFF2-40B4-BE49-F238E27FC236}">
                    <a16:creationId xmlns:a16="http://schemas.microsoft.com/office/drawing/2014/main" id="{01B4B23B-6BDF-72F8-BCD2-FAE07EFF284D}"/>
                  </a:ext>
                </a:extLst>
              </p:cNvPr>
              <p:cNvSpPr txBox="1"/>
              <p:nvPr/>
            </p:nvSpPr>
            <p:spPr>
              <a:xfrm>
                <a:off x="9623015" y="4853754"/>
                <a:ext cx="2296070" cy="370552"/>
              </a:xfrm>
              <a:prstGeom prst="rect">
                <a:avLst/>
              </a:prstGeom>
              <a:solidFill>
                <a:schemeClr val="bg1"/>
              </a:solidFill>
              <a:ln w="12700">
                <a:solidFill>
                  <a:srgbClr val="00AEEF"/>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38" name="object 254">
                <a:extLst>
                  <a:ext uri="{FF2B5EF4-FFF2-40B4-BE49-F238E27FC236}">
                    <a16:creationId xmlns:a16="http://schemas.microsoft.com/office/drawing/2014/main" id="{4D0E2980-2A60-6A7E-743A-7E73D85B76E3}"/>
                  </a:ext>
                </a:extLst>
              </p:cNvPr>
              <p:cNvSpPr txBox="1"/>
              <p:nvPr/>
            </p:nvSpPr>
            <p:spPr>
              <a:xfrm>
                <a:off x="9606910" y="5061380"/>
                <a:ext cx="2289473" cy="151773"/>
              </a:xfrm>
              <a:prstGeom prst="rect">
                <a:avLst/>
              </a:prstGeom>
            </p:spPr>
            <p:txBody>
              <a:bodyPr vert="horz" wrap="square" lIns="0" tIns="13335" rIns="0" bIns="0" rtlCol="0">
                <a:spAutoFit/>
              </a:bodyPr>
              <a:lstStyle/>
              <a:p>
                <a:pPr marL="12700" algn="ctr">
                  <a:lnSpc>
                    <a:spcPts val="700"/>
                  </a:lnSpc>
                  <a:tabLst>
                    <a:tab pos="290830" algn="l"/>
                  </a:tabLst>
                </a:pP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出荷まで約</a:t>
                </a:r>
                <a:r>
                  <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rPr>
                  <a:t>7</a:t>
                </a: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日</a:t>
                </a:r>
                <a:endPar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sp>
            <p:nvSpPr>
              <p:cNvPr id="40" name="テキスト ボックス 39">
                <a:extLst>
                  <a:ext uri="{FF2B5EF4-FFF2-40B4-BE49-F238E27FC236}">
                    <a16:creationId xmlns:a16="http://schemas.microsoft.com/office/drawing/2014/main" id="{2712B7A1-8DCC-1AD6-E347-E66E1EF6046C}"/>
                  </a:ext>
                </a:extLst>
              </p:cNvPr>
              <p:cNvSpPr txBox="1"/>
              <p:nvPr/>
            </p:nvSpPr>
            <p:spPr>
              <a:xfrm>
                <a:off x="7320976" y="4855320"/>
                <a:ext cx="2296863" cy="370552"/>
              </a:xfrm>
              <a:prstGeom prst="rect">
                <a:avLst/>
              </a:prstGeom>
              <a:solidFill>
                <a:schemeClr val="bg1"/>
              </a:solidFill>
              <a:ln w="12700">
                <a:solidFill>
                  <a:srgbClr val="EC008C"/>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41" name="object 254">
                <a:extLst>
                  <a:ext uri="{FF2B5EF4-FFF2-40B4-BE49-F238E27FC236}">
                    <a16:creationId xmlns:a16="http://schemas.microsoft.com/office/drawing/2014/main" id="{A77F953F-9A23-8B92-9A34-FC6F5735035D}"/>
                  </a:ext>
                </a:extLst>
              </p:cNvPr>
              <p:cNvSpPr txBox="1"/>
              <p:nvPr/>
            </p:nvSpPr>
            <p:spPr>
              <a:xfrm>
                <a:off x="7149698" y="5062946"/>
                <a:ext cx="2609952" cy="151773"/>
              </a:xfrm>
              <a:prstGeom prst="rect">
                <a:avLst/>
              </a:prstGeom>
              <a:ln>
                <a:noFill/>
              </a:ln>
            </p:spPr>
            <p:txBody>
              <a:bodyPr vert="horz" wrap="square" lIns="0" tIns="13335" rIns="0" bIns="0" rtlCol="0">
                <a:spAutoFit/>
              </a:bodyPr>
              <a:lstStyle/>
              <a:p>
                <a:pPr marL="12700" algn="ctr">
                  <a:lnSpc>
                    <a:spcPts val="700"/>
                  </a:lnSpc>
                  <a:tabLst>
                    <a:tab pos="290830" algn="l"/>
                  </a:tabLst>
                </a:pPr>
                <a:r>
                  <a:rPr lang="ja-JP" altLang="en-US" sz="2000" spc="5" dirty="0">
                    <a:solidFill>
                      <a:srgbClr val="EC008C"/>
                    </a:solidFill>
                    <a:latin typeface="游ゴシック Medium" panose="020B0500000000000000" pitchFamily="50" charset="-128"/>
                    <a:ea typeface="游ゴシック Medium" panose="020B0500000000000000" pitchFamily="50" charset="-128"/>
                    <a:cs typeface="PMingLiU"/>
                  </a:rPr>
                  <a:t>カートン割れ不可</a:t>
                </a:r>
                <a:endParaRPr lang="en-US" altLang="ja-JP" sz="2000" spc="5" dirty="0">
                  <a:solidFill>
                    <a:srgbClr val="EC008C"/>
                  </a:solidFill>
                  <a:latin typeface="游ゴシック Medium" panose="020B0500000000000000" pitchFamily="50" charset="-128"/>
                  <a:ea typeface="游ゴシック Medium" panose="020B0500000000000000" pitchFamily="50" charset="-128"/>
                  <a:cs typeface="PMingLiU"/>
                </a:endParaRPr>
              </a:p>
            </p:txBody>
          </p:sp>
        </p:grpSp>
        <p:sp>
          <p:nvSpPr>
            <p:cNvPr id="22" name="角丸四角形 621">
              <a:extLst>
                <a:ext uri="{FF2B5EF4-FFF2-40B4-BE49-F238E27FC236}">
                  <a16:creationId xmlns:a16="http://schemas.microsoft.com/office/drawing/2014/main" id="{11E857FB-4F80-2524-E430-C47851A29B26}"/>
                </a:ext>
              </a:extLst>
            </p:cNvPr>
            <p:cNvSpPr/>
            <p:nvPr/>
          </p:nvSpPr>
          <p:spPr>
            <a:xfrm>
              <a:off x="9931076" y="2429435"/>
              <a:ext cx="1299416" cy="248462"/>
            </a:xfrm>
            <a:prstGeom prst="roundRect">
              <a:avLst/>
            </a:prstGeom>
            <a:solidFill>
              <a:schemeClr val="bg1"/>
            </a:solidFill>
            <a:ln w="3175">
              <a:solidFill>
                <a:srgbClr val="EC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object 258">
              <a:extLst>
                <a:ext uri="{FF2B5EF4-FFF2-40B4-BE49-F238E27FC236}">
                  <a16:creationId xmlns:a16="http://schemas.microsoft.com/office/drawing/2014/main" id="{2FBFECBB-5177-7A40-710A-E5F1B0B0B713}"/>
                </a:ext>
              </a:extLst>
            </p:cNvPr>
            <p:cNvSpPr txBox="1"/>
            <p:nvPr/>
          </p:nvSpPr>
          <p:spPr>
            <a:xfrm>
              <a:off x="10026660" y="2525230"/>
              <a:ext cx="1299416" cy="156518"/>
            </a:xfrm>
            <a:prstGeom prst="rect">
              <a:avLst/>
            </a:prstGeom>
          </p:spPr>
          <p:txBody>
            <a:bodyPr vert="horz" wrap="square" lIns="0" tIns="12700" rIns="0" bIns="0" rtlCol="0">
              <a:spAutoFit/>
            </a:bodyPr>
            <a:lstStyle/>
            <a:p>
              <a:pPr marL="12700">
                <a:lnSpc>
                  <a:spcPts val="910"/>
                </a:lnSpc>
                <a:spcBef>
                  <a:spcPts val="100"/>
                </a:spcBef>
              </a:pPr>
              <a:r>
                <a:rPr lang="ja-JP" altLang="en-US" sz="1600" b="1" dirty="0">
                  <a:solidFill>
                    <a:srgbClr val="EC008C"/>
                  </a:solidFill>
                  <a:latin typeface="游ゴシック" panose="020B0400000000000000" pitchFamily="50" charset="-128"/>
                  <a:cs typeface="Microsoft JhengHei"/>
                </a:rPr>
                <a:t>軽減税率</a:t>
              </a:r>
              <a:r>
                <a:rPr lang="en-US" altLang="ja-JP" sz="1600" b="1" dirty="0">
                  <a:solidFill>
                    <a:srgbClr val="EC008C"/>
                  </a:solidFill>
                  <a:latin typeface="游ゴシック" panose="020B0400000000000000" pitchFamily="50" charset="-128"/>
                  <a:cs typeface="Microsoft JhengHei"/>
                </a:rPr>
                <a:t>8</a:t>
              </a:r>
              <a:r>
                <a:rPr lang="ja-JP" altLang="en-US" sz="1600" b="1" dirty="0">
                  <a:solidFill>
                    <a:srgbClr val="EC008C"/>
                  </a:solidFill>
                  <a:latin typeface="游ゴシック" panose="020B0400000000000000" pitchFamily="50" charset="-128"/>
                  <a:cs typeface="Microsoft JhengHei"/>
                </a:rPr>
                <a:t>％</a:t>
              </a:r>
            </a:p>
          </p:txBody>
        </p:sp>
      </p:grpSp>
      <p:sp>
        <p:nvSpPr>
          <p:cNvPr id="42" name="object 254">
            <a:extLst>
              <a:ext uri="{FF2B5EF4-FFF2-40B4-BE49-F238E27FC236}">
                <a16:creationId xmlns:a16="http://schemas.microsoft.com/office/drawing/2014/main" id="{A3D29CD5-15F2-47E0-CE26-E922E64B99FE}"/>
              </a:ext>
            </a:extLst>
          </p:cNvPr>
          <p:cNvSpPr txBox="1"/>
          <p:nvPr/>
        </p:nvSpPr>
        <p:spPr>
          <a:xfrm>
            <a:off x="7334346" y="5475861"/>
            <a:ext cx="4335540" cy="567463"/>
          </a:xfrm>
          <a:prstGeom prst="rect">
            <a:avLst/>
          </a:prstGeom>
          <a:solidFill>
            <a:srgbClr val="FFFFFF"/>
          </a:solidFill>
        </p:spPr>
        <p:txBody>
          <a:bodyPr vert="horz" wrap="square" lIns="0" tIns="13335" rIns="0" bIns="0" rtlCol="0">
            <a:spAutoFit/>
          </a:bodyPr>
          <a:lstStyle/>
          <a:p>
            <a:pPr marL="12700">
              <a:tabLst>
                <a:tab pos="290830" algn="l"/>
              </a:tabLst>
            </a:pPr>
            <a:r>
              <a:rPr lang="en-US" altLang="ja-JP" spc="5" dirty="0">
                <a:solidFill>
                  <a:srgbClr val="00AEEF"/>
                </a:solidFill>
                <a:latin typeface="游ゴシック Medium" panose="020B0500000000000000" pitchFamily="50" charset="-128"/>
                <a:ea typeface="游ゴシック Medium" panose="020B0500000000000000" pitchFamily="50" charset="-128"/>
                <a:cs typeface="PMingLiU"/>
              </a:rPr>
              <a:t>※</a:t>
            </a:r>
            <a:r>
              <a:rPr lang="ja-JP" altLang="en-US" spc="5" dirty="0">
                <a:solidFill>
                  <a:srgbClr val="00AEEF"/>
                </a:solidFill>
                <a:latin typeface="游ゴシック Medium" panose="020B0500000000000000" pitchFamily="50" charset="-128"/>
                <a:ea typeface="游ゴシック Medium" panose="020B0500000000000000" pitchFamily="50" charset="-128"/>
                <a:cs typeface="PMingLiU"/>
              </a:rPr>
              <a:t>お米の賞味期間は精米時期表記の為、</a:t>
            </a:r>
            <a:endParaRPr lang="en-US" altLang="ja-JP" spc="5" dirty="0">
              <a:solidFill>
                <a:srgbClr val="00AEEF"/>
              </a:solidFill>
              <a:latin typeface="游ゴシック Medium" panose="020B0500000000000000" pitchFamily="50" charset="-128"/>
              <a:ea typeface="游ゴシック Medium" panose="020B0500000000000000" pitchFamily="50" charset="-128"/>
              <a:cs typeface="PMingLiU"/>
            </a:endParaRPr>
          </a:p>
          <a:p>
            <a:pPr marL="12700">
              <a:tabLst>
                <a:tab pos="290830" algn="l"/>
              </a:tabLst>
            </a:pPr>
            <a:r>
              <a:rPr lang="ja-JP" altLang="en-US" spc="5" dirty="0">
                <a:solidFill>
                  <a:srgbClr val="00AEEF"/>
                </a:solidFill>
                <a:latin typeface="游ゴシック Medium" panose="020B0500000000000000" pitchFamily="50" charset="-128"/>
                <a:ea typeface="游ゴシック Medium" panose="020B0500000000000000" pitchFamily="50" charset="-128"/>
                <a:cs typeface="PMingLiU"/>
              </a:rPr>
              <a:t>　目安の日数になります</a:t>
            </a:r>
            <a:endParaRPr lang="en-US" altLang="ja-JP"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pic>
        <p:nvPicPr>
          <p:cNvPr id="44" name="図 43">
            <a:extLst>
              <a:ext uri="{FF2B5EF4-FFF2-40B4-BE49-F238E27FC236}">
                <a16:creationId xmlns:a16="http://schemas.microsoft.com/office/drawing/2014/main" id="{80D967AA-830D-3B4C-54FE-82CC66175AEE}"/>
              </a:ext>
            </a:extLst>
          </p:cNvPr>
          <p:cNvPicPr>
            <a:picLocks noChangeAspect="1"/>
          </p:cNvPicPr>
          <p:nvPr/>
        </p:nvPicPr>
        <p:blipFill>
          <a:blip r:embed="rId4"/>
          <a:srcRect l="24580" t="13175" r="37213" b="10861"/>
          <a:stretch>
            <a:fillRect/>
          </a:stretch>
        </p:blipFill>
        <p:spPr>
          <a:xfrm>
            <a:off x="3887010" y="120968"/>
            <a:ext cx="2362826" cy="2642447"/>
          </a:xfrm>
          <a:prstGeom prst="rect">
            <a:avLst/>
          </a:prstGeom>
        </p:spPr>
      </p:pic>
      <p:sp>
        <p:nvSpPr>
          <p:cNvPr id="53" name="吹き出し: 角を丸めた四角形 52">
            <a:extLst>
              <a:ext uri="{FF2B5EF4-FFF2-40B4-BE49-F238E27FC236}">
                <a16:creationId xmlns:a16="http://schemas.microsoft.com/office/drawing/2014/main" id="{F29BB22E-4D68-2DCA-4488-258E487E8DA8}"/>
              </a:ext>
            </a:extLst>
          </p:cNvPr>
          <p:cNvSpPr/>
          <p:nvPr/>
        </p:nvSpPr>
        <p:spPr>
          <a:xfrm>
            <a:off x="83695" y="5606753"/>
            <a:ext cx="1096394" cy="414221"/>
          </a:xfrm>
          <a:prstGeom prst="wedgeRoundRectCallout">
            <a:avLst>
              <a:gd name="adj1" fmla="val -36523"/>
              <a:gd name="adj2" fmla="val 82171"/>
              <a:gd name="adj3" fmla="val 1666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US" altLang="ja-JP" sz="1600" b="1" dirty="0"/>
              <a:t>POINT</a:t>
            </a:r>
            <a:r>
              <a:rPr lang="ja-JP" altLang="en-US" sz="1600" b="1" dirty="0"/>
              <a:t>！</a:t>
            </a:r>
            <a:endParaRPr kumimoji="1" lang="ja-JP" altLang="en-US" sz="1600" b="1" dirty="0"/>
          </a:p>
        </p:txBody>
      </p:sp>
      <p:pic>
        <p:nvPicPr>
          <p:cNvPr id="6" name="図 5">
            <a:extLst>
              <a:ext uri="{FF2B5EF4-FFF2-40B4-BE49-F238E27FC236}">
                <a16:creationId xmlns:a16="http://schemas.microsoft.com/office/drawing/2014/main" id="{ABB06E98-FE10-DD60-20F6-B548D60DC541}"/>
              </a:ext>
            </a:extLst>
          </p:cNvPr>
          <p:cNvPicPr>
            <a:picLocks noChangeAspect="1"/>
          </p:cNvPicPr>
          <p:nvPr/>
        </p:nvPicPr>
        <p:blipFill>
          <a:blip r:embed="rId5" cstate="print">
            <a:extLst>
              <a:ext uri="{28A0092B-C50C-407E-A947-70E740481C1C}">
                <a14:useLocalDpi xmlns:a14="http://schemas.microsoft.com/office/drawing/2010/main" val="0"/>
              </a:ext>
            </a:extLst>
          </a:blip>
          <a:srcRect l="4706"/>
          <a:stretch>
            <a:fillRect/>
          </a:stretch>
        </p:blipFill>
        <p:spPr>
          <a:xfrm>
            <a:off x="4508734" y="4558972"/>
            <a:ext cx="2207956" cy="1306929"/>
          </a:xfrm>
          <a:prstGeom prst="rect">
            <a:avLst/>
          </a:prstGeom>
          <a:ln>
            <a:noFill/>
          </a:ln>
          <a:effectLst>
            <a:softEdge rad="112500"/>
          </a:effectLst>
        </p:spPr>
      </p:pic>
      <p:sp>
        <p:nvSpPr>
          <p:cNvPr id="3" name="テキスト ボックス 2">
            <a:extLst>
              <a:ext uri="{FF2B5EF4-FFF2-40B4-BE49-F238E27FC236}">
                <a16:creationId xmlns:a16="http://schemas.microsoft.com/office/drawing/2014/main" id="{B9ED5CED-0C63-80C9-2082-777A06D68B13}"/>
              </a:ext>
            </a:extLst>
          </p:cNvPr>
          <p:cNvSpPr txBox="1"/>
          <p:nvPr/>
        </p:nvSpPr>
        <p:spPr>
          <a:xfrm>
            <a:off x="11748887" y="2605692"/>
            <a:ext cx="461664" cy="523220"/>
          </a:xfrm>
          <a:prstGeom prst="rect">
            <a:avLst/>
          </a:prstGeom>
          <a:noFill/>
        </p:spPr>
        <p:txBody>
          <a:bodyPr wrap="square" rtlCol="0">
            <a:spAutoFit/>
          </a:bodyPr>
          <a:lstStyle/>
          <a:p>
            <a:pPr algn="ctr"/>
            <a:r>
              <a:rPr lang="ja-JP" altLang="en-US" sz="2800" dirty="0">
                <a:solidFill>
                  <a:srgbClr val="EC008C"/>
                </a:solidFill>
              </a:rPr>
              <a:t>＊</a:t>
            </a:r>
            <a:endParaRPr kumimoji="1" lang="ja-JP" altLang="en-US" sz="2800" dirty="0">
              <a:solidFill>
                <a:srgbClr val="EC008C"/>
              </a:solidFill>
            </a:endParaRPr>
          </a:p>
        </p:txBody>
      </p:sp>
      <p:pic>
        <p:nvPicPr>
          <p:cNvPr id="4" name="図 3">
            <a:extLst>
              <a:ext uri="{FF2B5EF4-FFF2-40B4-BE49-F238E27FC236}">
                <a16:creationId xmlns:a16="http://schemas.microsoft.com/office/drawing/2014/main" id="{2D6A9C34-9CBF-79DF-7F41-E82DB60E926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6699" y="149660"/>
            <a:ext cx="3041965" cy="1416716"/>
          </a:xfrm>
          <a:prstGeom prst="rect">
            <a:avLst/>
          </a:prstGeom>
        </p:spPr>
      </p:pic>
      <p:sp>
        <p:nvSpPr>
          <p:cNvPr id="7" name="テキスト ボックス 6">
            <a:extLst>
              <a:ext uri="{FF2B5EF4-FFF2-40B4-BE49-F238E27FC236}">
                <a16:creationId xmlns:a16="http://schemas.microsoft.com/office/drawing/2014/main" id="{288D106C-0523-B2E4-8289-024F79E3D681}"/>
              </a:ext>
            </a:extLst>
          </p:cNvPr>
          <p:cNvSpPr txBox="1"/>
          <p:nvPr/>
        </p:nvSpPr>
        <p:spPr>
          <a:xfrm>
            <a:off x="8411131" y="975554"/>
            <a:ext cx="1032095" cy="261610"/>
          </a:xfrm>
          <a:prstGeom prst="rect">
            <a:avLst/>
          </a:prstGeom>
          <a:noFill/>
        </p:spPr>
        <p:txBody>
          <a:bodyPr wrap="square" rtlCol="0">
            <a:spAutoFit/>
          </a:bodyPr>
          <a:lstStyle/>
          <a:p>
            <a:r>
              <a:rPr kumimoji="1" lang="ja-JP" altLang="en-US" sz="1100" dirty="0">
                <a:latin typeface="BIZ UDPゴシック" panose="020B0400000000000000" pitchFamily="50" charset="-128"/>
                <a:ea typeface="BIZ UDPゴシック" panose="020B0400000000000000" pitchFamily="50" charset="-128"/>
              </a:rPr>
              <a:t>たごころ</a:t>
            </a:r>
          </a:p>
        </p:txBody>
      </p:sp>
    </p:spTree>
    <p:extLst>
      <p:ext uri="{BB962C8B-B14F-4D97-AF65-F5344CB8AC3E}">
        <p14:creationId xmlns:p14="http://schemas.microsoft.com/office/powerpoint/2010/main" val="22043371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60B7B-C54B-3369-02FA-FC5D0C8C34EA}"/>
            </a:ext>
          </a:extLst>
        </p:cNvPr>
        <p:cNvGrpSpPr/>
        <p:nvPr/>
      </p:nvGrpSpPr>
      <p:grpSpPr>
        <a:xfrm>
          <a:off x="0" y="0"/>
          <a:ext cx="0" cy="0"/>
          <a:chOff x="0" y="0"/>
          <a:chExt cx="0" cy="0"/>
        </a:xfrm>
      </p:grpSpPr>
      <p:sp>
        <p:nvSpPr>
          <p:cNvPr id="8" name="正方形/長方形 7">
            <a:extLst>
              <a:ext uri="{FF2B5EF4-FFF2-40B4-BE49-F238E27FC236}">
                <a16:creationId xmlns:a16="http://schemas.microsoft.com/office/drawing/2014/main" id="{8B85C0D5-83F6-6F63-AF75-4ADC5E1C5455}"/>
              </a:ext>
            </a:extLst>
          </p:cNvPr>
          <p:cNvSpPr/>
          <p:nvPr/>
        </p:nvSpPr>
        <p:spPr>
          <a:xfrm>
            <a:off x="5843" y="6017752"/>
            <a:ext cx="6771805" cy="840248"/>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object 254">
            <a:extLst>
              <a:ext uri="{FF2B5EF4-FFF2-40B4-BE49-F238E27FC236}">
                <a16:creationId xmlns:a16="http://schemas.microsoft.com/office/drawing/2014/main" id="{DB7327C0-8A17-C09D-332A-E32E1B0E337B}"/>
              </a:ext>
            </a:extLst>
          </p:cNvPr>
          <p:cNvSpPr txBox="1"/>
          <p:nvPr/>
        </p:nvSpPr>
        <p:spPr>
          <a:xfrm>
            <a:off x="384200" y="6133406"/>
            <a:ext cx="6179935" cy="659796"/>
          </a:xfrm>
          <a:prstGeom prst="rect">
            <a:avLst/>
          </a:prstGeom>
          <a:noFill/>
        </p:spPr>
        <p:txBody>
          <a:bodyPr vert="horz" wrap="square" lIns="0" tIns="13335" rIns="0" bIns="0" rtlCol="0">
            <a:spAutoFit/>
          </a:bodyPr>
          <a:lstStyle/>
          <a:p>
            <a:pPr marL="12700">
              <a:tabLst>
                <a:tab pos="290830" algn="l"/>
              </a:tabLst>
            </a:pPr>
            <a:r>
              <a:rPr lang="ja-JP" altLang="en-US" sz="1400" spc="5" dirty="0">
                <a:latin typeface="游ゴシック Medium" panose="020B0500000000000000" pitchFamily="50" charset="-128"/>
                <a:ea typeface="游ゴシック Medium" panose="020B0500000000000000" pitchFamily="50" charset="-128"/>
                <a:cs typeface="PMingLiU"/>
              </a:rPr>
              <a:t>い草俵のラベルについてはオリジナルデザインへ変更することも可能です。</a:t>
            </a:r>
            <a:endParaRPr lang="en-US" altLang="ja-JP" sz="1400" spc="5" dirty="0">
              <a:latin typeface="游ゴシック Medium" panose="020B0500000000000000" pitchFamily="50" charset="-128"/>
              <a:ea typeface="游ゴシック Medium" panose="020B0500000000000000" pitchFamily="50" charset="-128"/>
              <a:cs typeface="PMingLiU"/>
            </a:endParaRPr>
          </a:p>
          <a:p>
            <a:pPr marL="12700">
              <a:tabLst>
                <a:tab pos="290830" algn="l"/>
              </a:tabLst>
            </a:pPr>
            <a:r>
              <a:rPr lang="ja-JP" altLang="en-US" sz="1400" spc="5" dirty="0">
                <a:latin typeface="游ゴシック Medium" panose="020B0500000000000000" pitchFamily="50" charset="-128"/>
                <a:ea typeface="游ゴシック Medium" panose="020B0500000000000000" pitchFamily="50" charset="-128"/>
                <a:cs typeface="PMingLiU"/>
              </a:rPr>
              <a:t>（オリジナルデザイン印刷範囲：</a:t>
            </a:r>
            <a:r>
              <a:rPr lang="en-US" altLang="ja-JP" sz="1400" spc="5" dirty="0">
                <a:latin typeface="游ゴシック Medium" panose="020B0500000000000000" pitchFamily="50" charset="-128"/>
                <a:ea typeface="游ゴシック Medium" panose="020B0500000000000000" pitchFamily="50" charset="-128"/>
                <a:cs typeface="PMingLiU"/>
              </a:rPr>
              <a:t>W17.5×H13.2cm</a:t>
            </a:r>
            <a:r>
              <a:rPr lang="ja-JP" altLang="en-US" sz="1400" spc="5" dirty="0">
                <a:latin typeface="游ゴシック Medium" panose="020B0500000000000000" pitchFamily="50" charset="-128"/>
                <a:ea typeface="游ゴシック Medium" panose="020B0500000000000000" pitchFamily="50" charset="-128"/>
                <a:cs typeface="PMingLiU"/>
              </a:rPr>
              <a:t>）</a:t>
            </a:r>
            <a:endParaRPr lang="en-US" altLang="ja-JP" sz="1400" spc="5" dirty="0">
              <a:latin typeface="游ゴシック Medium" panose="020B0500000000000000" pitchFamily="50" charset="-128"/>
              <a:ea typeface="游ゴシック Medium" panose="020B0500000000000000" pitchFamily="50" charset="-128"/>
              <a:cs typeface="PMingLiU"/>
            </a:endParaRPr>
          </a:p>
          <a:p>
            <a:pPr marL="12700">
              <a:tabLst>
                <a:tab pos="290830" algn="l"/>
              </a:tabLst>
            </a:pPr>
            <a:r>
              <a:rPr lang="ja-JP" altLang="en-US" sz="1400" spc="5" dirty="0">
                <a:latin typeface="游ゴシック Medium" panose="020B0500000000000000" pitchFamily="50" charset="-128"/>
                <a:ea typeface="游ゴシック Medium" panose="020B0500000000000000" pitchFamily="50" charset="-128"/>
                <a:cs typeface="PMingLiU"/>
              </a:rPr>
              <a:t>詳細は営業窓口までお問い合わせください。</a:t>
            </a:r>
            <a:endParaRPr lang="en-US" altLang="ja-JP" sz="1400" spc="5" dirty="0">
              <a:latin typeface="游ゴシック Medium" panose="020B0500000000000000" pitchFamily="50" charset="-128"/>
              <a:ea typeface="游ゴシック Medium" panose="020B0500000000000000" pitchFamily="50" charset="-128"/>
              <a:cs typeface="PMingLiU"/>
            </a:endParaRPr>
          </a:p>
        </p:txBody>
      </p:sp>
      <p:sp>
        <p:nvSpPr>
          <p:cNvPr id="10" name="吹き出し: 角を丸めた四角形 9">
            <a:extLst>
              <a:ext uri="{FF2B5EF4-FFF2-40B4-BE49-F238E27FC236}">
                <a16:creationId xmlns:a16="http://schemas.microsoft.com/office/drawing/2014/main" id="{C4894F25-8522-CDD6-53C1-E8C970181BA6}"/>
              </a:ext>
            </a:extLst>
          </p:cNvPr>
          <p:cNvSpPr/>
          <p:nvPr/>
        </p:nvSpPr>
        <p:spPr>
          <a:xfrm>
            <a:off x="83695" y="5606753"/>
            <a:ext cx="1096394" cy="414221"/>
          </a:xfrm>
          <a:prstGeom prst="wedgeRoundRectCallout">
            <a:avLst>
              <a:gd name="adj1" fmla="val -36523"/>
              <a:gd name="adj2" fmla="val 82171"/>
              <a:gd name="adj3" fmla="val 1666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US" altLang="ja-JP" sz="1600" b="1" dirty="0"/>
              <a:t>POINT</a:t>
            </a:r>
            <a:r>
              <a:rPr lang="ja-JP" altLang="en-US" sz="1600" b="1" dirty="0"/>
              <a:t>！</a:t>
            </a:r>
            <a:endParaRPr kumimoji="1" lang="ja-JP" altLang="en-US" sz="1600" b="1" dirty="0"/>
          </a:p>
        </p:txBody>
      </p:sp>
      <p:sp>
        <p:nvSpPr>
          <p:cNvPr id="15" name="直角三角形 14">
            <a:extLst>
              <a:ext uri="{FF2B5EF4-FFF2-40B4-BE49-F238E27FC236}">
                <a16:creationId xmlns:a16="http://schemas.microsoft.com/office/drawing/2014/main" id="{09D2A54C-43B1-F957-84F7-4EC41AB89E05}"/>
              </a:ext>
            </a:extLst>
          </p:cNvPr>
          <p:cNvSpPr/>
          <p:nvPr/>
        </p:nvSpPr>
        <p:spPr>
          <a:xfrm rot="16200000">
            <a:off x="8943955" y="3610793"/>
            <a:ext cx="2465393" cy="4058048"/>
          </a:xfrm>
          <a:prstGeom prst="r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2" name="テキスト ボックス 11">
            <a:extLst>
              <a:ext uri="{FF2B5EF4-FFF2-40B4-BE49-F238E27FC236}">
                <a16:creationId xmlns:a16="http://schemas.microsoft.com/office/drawing/2014/main" id="{DA062D07-4812-4823-5E81-93CC8922D0CC}"/>
              </a:ext>
            </a:extLst>
          </p:cNvPr>
          <p:cNvSpPr txBox="1"/>
          <p:nvPr/>
        </p:nvSpPr>
        <p:spPr>
          <a:xfrm>
            <a:off x="7094439" y="149660"/>
            <a:ext cx="1584508"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成約記念品に</a:t>
            </a:r>
            <a:r>
              <a:rPr lang="ja-JP" altLang="en-US" sz="1400" dirty="0">
                <a:solidFill>
                  <a:schemeClr val="bg1"/>
                </a:solidFill>
                <a:highlight>
                  <a:srgbClr val="FFFF00"/>
                </a:highlight>
                <a:latin typeface="BIZ UDPゴシック" panose="020B0400000000000000" pitchFamily="50" charset="-128"/>
                <a:ea typeface="BIZ UDPゴシック" panose="020B0400000000000000" pitchFamily="50" charset="-128"/>
              </a:rPr>
              <a:t>　</a:t>
            </a:r>
          </a:p>
        </p:txBody>
      </p:sp>
      <p:sp>
        <p:nvSpPr>
          <p:cNvPr id="17" name="テキスト ボックス 16">
            <a:extLst>
              <a:ext uri="{FF2B5EF4-FFF2-40B4-BE49-F238E27FC236}">
                <a16:creationId xmlns:a16="http://schemas.microsoft.com/office/drawing/2014/main" id="{1A33418E-191B-0509-DD42-638EBE71BA1C}"/>
              </a:ext>
            </a:extLst>
          </p:cNvPr>
          <p:cNvSpPr txBox="1"/>
          <p:nvPr/>
        </p:nvSpPr>
        <p:spPr>
          <a:xfrm>
            <a:off x="8411131" y="148313"/>
            <a:ext cx="1830155"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見積もり特典に</a:t>
            </a:r>
          </a:p>
        </p:txBody>
      </p:sp>
      <p:cxnSp>
        <p:nvCxnSpPr>
          <p:cNvPr id="34" name="直線コネクタ 33">
            <a:extLst>
              <a:ext uri="{FF2B5EF4-FFF2-40B4-BE49-F238E27FC236}">
                <a16:creationId xmlns:a16="http://schemas.microsoft.com/office/drawing/2014/main" id="{C6B137CF-64C2-8FBF-0E66-BF8E88422E97}"/>
              </a:ext>
            </a:extLst>
          </p:cNvPr>
          <p:cNvCxnSpPr>
            <a:cxnSpLocks/>
          </p:cNvCxnSpPr>
          <p:nvPr/>
        </p:nvCxnSpPr>
        <p:spPr>
          <a:xfrm flipH="1">
            <a:off x="9872282" y="472916"/>
            <a:ext cx="118021" cy="131643"/>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BF72843F-2CB4-687C-D638-636ECE12C636}"/>
              </a:ext>
            </a:extLst>
          </p:cNvPr>
          <p:cNvCxnSpPr>
            <a:cxnSpLocks/>
          </p:cNvCxnSpPr>
          <p:nvPr/>
        </p:nvCxnSpPr>
        <p:spPr>
          <a:xfrm flipH="1">
            <a:off x="7131312" y="484470"/>
            <a:ext cx="2659148" cy="0"/>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sp>
        <p:nvSpPr>
          <p:cNvPr id="39" name="テキスト ボックス 38">
            <a:extLst>
              <a:ext uri="{FF2B5EF4-FFF2-40B4-BE49-F238E27FC236}">
                <a16:creationId xmlns:a16="http://schemas.microsoft.com/office/drawing/2014/main" id="{4EDFB317-6907-8B43-E53E-24DB01B23064}"/>
              </a:ext>
            </a:extLst>
          </p:cNvPr>
          <p:cNvSpPr txBox="1"/>
          <p:nvPr/>
        </p:nvSpPr>
        <p:spPr>
          <a:xfrm>
            <a:off x="9885668" y="143253"/>
            <a:ext cx="2017334"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ご当地抽選会の景品に</a:t>
            </a:r>
          </a:p>
        </p:txBody>
      </p:sp>
      <p:cxnSp>
        <p:nvCxnSpPr>
          <p:cNvPr id="43" name="直線コネクタ 42">
            <a:extLst>
              <a:ext uri="{FF2B5EF4-FFF2-40B4-BE49-F238E27FC236}">
                <a16:creationId xmlns:a16="http://schemas.microsoft.com/office/drawing/2014/main" id="{62B2158A-5FFB-487E-054A-8DBB92689BE1}"/>
              </a:ext>
            </a:extLst>
          </p:cNvPr>
          <p:cNvCxnSpPr>
            <a:cxnSpLocks/>
          </p:cNvCxnSpPr>
          <p:nvPr/>
        </p:nvCxnSpPr>
        <p:spPr>
          <a:xfrm flipH="1">
            <a:off x="9982484" y="479497"/>
            <a:ext cx="1876339" cy="0"/>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sp>
        <p:nvSpPr>
          <p:cNvPr id="45" name="正方形/長方形 44">
            <a:extLst>
              <a:ext uri="{FF2B5EF4-FFF2-40B4-BE49-F238E27FC236}">
                <a16:creationId xmlns:a16="http://schemas.microsoft.com/office/drawing/2014/main" id="{89526D49-561A-40F5-81A7-1BCBA149A5FA}"/>
              </a:ext>
            </a:extLst>
          </p:cNvPr>
          <p:cNvSpPr/>
          <p:nvPr/>
        </p:nvSpPr>
        <p:spPr>
          <a:xfrm>
            <a:off x="3887010" y="321725"/>
            <a:ext cx="1079075" cy="497439"/>
          </a:xfrm>
          <a:prstGeom prst="rect">
            <a:avLst/>
          </a:prstGeom>
          <a:solidFill>
            <a:srgbClr val="FF000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46" name="テキスト ボックス 45">
            <a:extLst>
              <a:ext uri="{FF2B5EF4-FFF2-40B4-BE49-F238E27FC236}">
                <a16:creationId xmlns:a16="http://schemas.microsoft.com/office/drawing/2014/main" id="{2FD3AB1D-0842-D1C5-B093-53CBEE4F2DB8}"/>
              </a:ext>
            </a:extLst>
          </p:cNvPr>
          <p:cNvSpPr txBox="1"/>
          <p:nvPr/>
        </p:nvSpPr>
        <p:spPr>
          <a:xfrm>
            <a:off x="4106589" y="406118"/>
            <a:ext cx="646331" cy="369332"/>
          </a:xfrm>
          <a:prstGeom prst="rect">
            <a:avLst/>
          </a:prstGeom>
          <a:noFill/>
          <a:ln>
            <a:noFill/>
          </a:ln>
        </p:spPr>
        <p:txBody>
          <a:bodyPr wrap="none" rtlCol="0">
            <a:spAutoFit/>
          </a:bodyPr>
          <a:lstStyle/>
          <a:p>
            <a:r>
              <a:rPr kumimoji="1" lang="ja-JP" altLang="en-US" b="1" dirty="0">
                <a:solidFill>
                  <a:schemeClr val="bg1"/>
                </a:solidFill>
              </a:rPr>
              <a:t>新潟</a:t>
            </a:r>
          </a:p>
        </p:txBody>
      </p:sp>
      <p:sp>
        <p:nvSpPr>
          <p:cNvPr id="50" name="正方形/長方形 49">
            <a:extLst>
              <a:ext uri="{FF2B5EF4-FFF2-40B4-BE49-F238E27FC236}">
                <a16:creationId xmlns:a16="http://schemas.microsoft.com/office/drawing/2014/main" id="{5A0CBA26-EF8E-B5AD-166A-510EDEC49FCF}"/>
              </a:ext>
            </a:extLst>
          </p:cNvPr>
          <p:cNvSpPr/>
          <p:nvPr/>
        </p:nvSpPr>
        <p:spPr>
          <a:xfrm>
            <a:off x="0" y="0"/>
            <a:ext cx="6777648" cy="6858000"/>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p>
        </p:txBody>
      </p:sp>
      <p:grpSp>
        <p:nvGrpSpPr>
          <p:cNvPr id="16" name="グループ化 15">
            <a:extLst>
              <a:ext uri="{FF2B5EF4-FFF2-40B4-BE49-F238E27FC236}">
                <a16:creationId xmlns:a16="http://schemas.microsoft.com/office/drawing/2014/main" id="{361C997E-C2E7-9EAB-9D7F-D9CA1F3949C7}"/>
              </a:ext>
            </a:extLst>
          </p:cNvPr>
          <p:cNvGrpSpPr/>
          <p:nvPr/>
        </p:nvGrpSpPr>
        <p:grpSpPr>
          <a:xfrm>
            <a:off x="7033975" y="1704389"/>
            <a:ext cx="5251577" cy="3532474"/>
            <a:chOff x="7094439" y="1938214"/>
            <a:chExt cx="5251577" cy="3532474"/>
          </a:xfrm>
        </p:grpSpPr>
        <p:grpSp>
          <p:nvGrpSpPr>
            <p:cNvPr id="21" name="グループ化 20">
              <a:extLst>
                <a:ext uri="{FF2B5EF4-FFF2-40B4-BE49-F238E27FC236}">
                  <a16:creationId xmlns:a16="http://schemas.microsoft.com/office/drawing/2014/main" id="{FEDFEDA0-81B0-FDA3-6C9F-B3BA92ACA87B}"/>
                </a:ext>
              </a:extLst>
            </p:cNvPr>
            <p:cNvGrpSpPr/>
            <p:nvPr/>
          </p:nvGrpSpPr>
          <p:grpSpPr>
            <a:xfrm>
              <a:off x="7094439" y="1938214"/>
              <a:ext cx="5251577" cy="3532474"/>
              <a:chOff x="7149698" y="1693398"/>
              <a:chExt cx="5251577" cy="3532474"/>
            </a:xfrm>
          </p:grpSpPr>
          <p:sp>
            <p:nvSpPr>
              <p:cNvPr id="24" name="object 258">
                <a:extLst>
                  <a:ext uri="{FF2B5EF4-FFF2-40B4-BE49-F238E27FC236}">
                    <a16:creationId xmlns:a16="http://schemas.microsoft.com/office/drawing/2014/main" id="{4A354286-0440-0814-3D59-B00108145B08}"/>
                  </a:ext>
                </a:extLst>
              </p:cNvPr>
              <p:cNvSpPr txBox="1"/>
              <p:nvPr/>
            </p:nvSpPr>
            <p:spPr>
              <a:xfrm>
                <a:off x="7348319" y="1693398"/>
                <a:ext cx="5052956" cy="185115"/>
              </a:xfrm>
              <a:prstGeom prst="rect">
                <a:avLst/>
              </a:prstGeom>
            </p:spPr>
            <p:txBody>
              <a:bodyPr vert="horz" wrap="square" lIns="0" tIns="12700" rIns="0" bIns="0" rtlCol="0">
                <a:spAutoFit/>
              </a:bodyPr>
              <a:lstStyle/>
              <a:p>
                <a:pPr marL="12700">
                  <a:lnSpc>
                    <a:spcPts val="910"/>
                  </a:lnSpc>
                  <a:spcBef>
                    <a:spcPts val="100"/>
                  </a:spcBef>
                </a:pPr>
                <a:r>
                  <a:rPr lang="ja-JP" altLang="en-US" sz="2400" b="1" dirty="0">
                    <a:latin typeface="游ゴシック" panose="020B0400000000000000" pitchFamily="50" charset="-128"/>
                    <a:cs typeface="Microsoft JhengHei"/>
                  </a:rPr>
                  <a:t>い草俵入　新潟県産こしひかり</a:t>
                </a:r>
                <a:r>
                  <a:rPr lang="en-US" altLang="ja-JP" sz="2400" b="1" dirty="0">
                    <a:latin typeface="游ゴシック" panose="020B0400000000000000" pitchFamily="50" charset="-128"/>
                    <a:cs typeface="Microsoft JhengHei"/>
                  </a:rPr>
                  <a:t>3kg</a:t>
                </a:r>
                <a:endParaRPr lang="ja-JP" altLang="en-US" sz="2400" b="1" dirty="0">
                  <a:latin typeface="游ゴシック" panose="020B0400000000000000" pitchFamily="50" charset="-128"/>
                  <a:cs typeface="Microsoft JhengHei"/>
                </a:endParaRPr>
              </a:p>
            </p:txBody>
          </p:sp>
          <p:sp>
            <p:nvSpPr>
              <p:cNvPr id="25" name="object 253">
                <a:extLst>
                  <a:ext uri="{FF2B5EF4-FFF2-40B4-BE49-F238E27FC236}">
                    <a16:creationId xmlns:a16="http://schemas.microsoft.com/office/drawing/2014/main" id="{D926485C-8C21-A3C1-AEB2-BD789ABB93CB}"/>
                  </a:ext>
                </a:extLst>
              </p:cNvPr>
              <p:cNvSpPr txBox="1"/>
              <p:nvPr/>
            </p:nvSpPr>
            <p:spPr>
              <a:xfrm>
                <a:off x="7264158" y="3510948"/>
                <a:ext cx="4663980" cy="153568"/>
              </a:xfrm>
              <a:prstGeom prst="rect">
                <a:avLst/>
              </a:prstGeom>
            </p:spPr>
            <p:txBody>
              <a:bodyPr vert="horz" wrap="square" lIns="0" tIns="13335" rIns="0" bIns="0" rtlCol="0">
                <a:spAutoFit/>
              </a:bodyPr>
              <a:lstStyle/>
              <a:p>
                <a:pPr marL="12700">
                  <a:lnSpc>
                    <a:spcPts val="630"/>
                  </a:lnSpc>
                  <a:spcBef>
                    <a:spcPts val="105"/>
                  </a:spcBef>
                </a:pPr>
                <a:r>
                  <a:rPr lang="ja-JP" altLang="en-US" sz="2400" b="1" spc="50" dirty="0">
                    <a:solidFill>
                      <a:srgbClr val="00AEEF"/>
                    </a:solidFill>
                    <a:latin typeface="Microsoft JhengHei"/>
                    <a:cs typeface="Microsoft JhengHei"/>
                  </a:rPr>
                  <a:t>申込単位 </a:t>
                </a:r>
                <a:r>
                  <a:rPr lang="en-US" altLang="ja-JP" sz="2400" b="1" spc="50" dirty="0">
                    <a:solidFill>
                      <a:srgbClr val="00AEEF"/>
                    </a:solidFill>
                    <a:latin typeface="Microsoft JhengHei"/>
                    <a:cs typeface="Microsoft JhengHei"/>
                  </a:rPr>
                  <a:t>4</a:t>
                </a:r>
                <a:r>
                  <a:rPr lang="ja-JP" altLang="en-US" sz="2400" b="1" spc="50" dirty="0">
                    <a:solidFill>
                      <a:srgbClr val="00AEEF"/>
                    </a:solidFill>
                    <a:latin typeface="Microsoft JhengHei"/>
                    <a:cs typeface="Microsoft JhengHei"/>
                  </a:rPr>
                  <a:t>個</a:t>
                </a:r>
                <a:r>
                  <a:rPr lang="en-US" altLang="ja-JP" sz="2400" b="1" spc="50" dirty="0">
                    <a:solidFill>
                      <a:srgbClr val="00AEEF"/>
                    </a:solidFill>
                    <a:latin typeface="Microsoft JhengHei"/>
                    <a:cs typeface="Microsoft JhengHei"/>
                  </a:rPr>
                  <a:t>(4×1</a:t>
                </a:r>
                <a:r>
                  <a:rPr lang="ja-JP" altLang="en-US" sz="2400" b="1" spc="50" dirty="0">
                    <a:solidFill>
                      <a:srgbClr val="00AEEF"/>
                    </a:solidFill>
                    <a:latin typeface="Microsoft JhengHei"/>
                    <a:cs typeface="Microsoft JhengHei"/>
                  </a:rPr>
                  <a:t>カートン</a:t>
                </a:r>
                <a:r>
                  <a:rPr lang="en-US" altLang="ja-JP" sz="2400" b="1" spc="50" dirty="0">
                    <a:solidFill>
                      <a:srgbClr val="00AEEF"/>
                    </a:solidFill>
                    <a:latin typeface="Microsoft JhengHei"/>
                    <a:cs typeface="Microsoft JhengHei"/>
                  </a:rPr>
                  <a:t>)</a:t>
                </a:r>
                <a:endParaRPr sz="2400" dirty="0">
                  <a:latin typeface="Microsoft JhengHei"/>
                  <a:cs typeface="Microsoft JhengHei"/>
                </a:endParaRPr>
              </a:p>
            </p:txBody>
          </p:sp>
          <p:sp>
            <p:nvSpPr>
              <p:cNvPr id="26" name="object 259">
                <a:extLst>
                  <a:ext uri="{FF2B5EF4-FFF2-40B4-BE49-F238E27FC236}">
                    <a16:creationId xmlns:a16="http://schemas.microsoft.com/office/drawing/2014/main" id="{FA617E58-7809-01AC-9960-937CF1437ED3}"/>
                  </a:ext>
                </a:extLst>
              </p:cNvPr>
              <p:cNvSpPr/>
              <p:nvPr/>
            </p:nvSpPr>
            <p:spPr>
              <a:xfrm rot="10800000" flipV="1">
                <a:off x="7264929" y="2073638"/>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sp>
            <p:nvSpPr>
              <p:cNvPr id="27" name="object 260">
                <a:extLst>
                  <a:ext uri="{FF2B5EF4-FFF2-40B4-BE49-F238E27FC236}">
                    <a16:creationId xmlns:a16="http://schemas.microsoft.com/office/drawing/2014/main" id="{070BDA39-4B7E-454D-40E4-77F9DE5807F9}"/>
                  </a:ext>
                </a:extLst>
              </p:cNvPr>
              <p:cNvSpPr txBox="1"/>
              <p:nvPr/>
            </p:nvSpPr>
            <p:spPr>
              <a:xfrm>
                <a:off x="8951723" y="2431537"/>
                <a:ext cx="2734013" cy="845103"/>
              </a:xfrm>
              <a:prstGeom prst="rect">
                <a:avLst/>
              </a:prstGeom>
            </p:spPr>
            <p:txBody>
              <a:bodyPr vert="horz" wrap="square" lIns="0" tIns="13970" rIns="0" bIns="0" rtlCol="0">
                <a:spAutoFit/>
              </a:bodyPr>
              <a:lstStyle/>
              <a:p>
                <a:pPr marL="12700">
                  <a:lnSpc>
                    <a:spcPct val="100000"/>
                  </a:lnSpc>
                  <a:spcBef>
                    <a:spcPts val="110"/>
                  </a:spcBef>
                  <a:tabLst>
                    <a:tab pos="915035" algn="l"/>
                  </a:tabLst>
                </a:pPr>
                <a:r>
                  <a:rPr lang="ja-JP" altLang="en-US" sz="3200" b="1" spc="10" dirty="0">
                    <a:solidFill>
                      <a:srgbClr val="EC008C"/>
                    </a:solidFill>
                    <a:uFill>
                      <a:solidFill>
                        <a:srgbClr val="231F20"/>
                      </a:solidFill>
                    </a:uFill>
                    <a:latin typeface="Century Gothic"/>
                    <a:cs typeface="Century Gothic"/>
                  </a:rPr>
                  <a:t>　</a:t>
                </a:r>
                <a:r>
                  <a:rPr sz="3200" b="1" spc="10" dirty="0">
                    <a:solidFill>
                      <a:srgbClr val="EC008C"/>
                    </a:solidFill>
                    <a:uFill>
                      <a:solidFill>
                        <a:srgbClr val="231F20"/>
                      </a:solidFill>
                    </a:uFill>
                    <a:latin typeface="Century Gothic"/>
                    <a:cs typeface="Century Gothic"/>
                  </a:rPr>
                  <a:t>¥</a:t>
                </a:r>
                <a:r>
                  <a:rPr lang="en-US" altLang="ja-JP" sz="5400" b="1" spc="10" dirty="0">
                    <a:solidFill>
                      <a:srgbClr val="EC008C"/>
                    </a:solidFill>
                    <a:uFill>
                      <a:solidFill>
                        <a:srgbClr val="231F20"/>
                      </a:solidFill>
                    </a:uFill>
                    <a:latin typeface="Century Gothic"/>
                    <a:cs typeface="Century Gothic"/>
                  </a:rPr>
                  <a:t>7,790</a:t>
                </a:r>
                <a:endParaRPr sz="3600" dirty="0">
                  <a:latin typeface="Century Gothic"/>
                  <a:cs typeface="Century Gothic"/>
                </a:endParaRPr>
              </a:p>
            </p:txBody>
          </p:sp>
          <p:sp>
            <p:nvSpPr>
              <p:cNvPr id="28" name="テキスト ボックス 27">
                <a:extLst>
                  <a:ext uri="{FF2B5EF4-FFF2-40B4-BE49-F238E27FC236}">
                    <a16:creationId xmlns:a16="http://schemas.microsoft.com/office/drawing/2014/main" id="{621EDCFB-6256-1472-328A-19CD1D55640E}"/>
                  </a:ext>
                </a:extLst>
              </p:cNvPr>
              <p:cNvSpPr txBox="1"/>
              <p:nvPr/>
            </p:nvSpPr>
            <p:spPr>
              <a:xfrm flipH="1">
                <a:off x="11454904" y="2368539"/>
                <a:ext cx="461665" cy="1051821"/>
              </a:xfrm>
              <a:prstGeom prst="rect">
                <a:avLst/>
              </a:prstGeom>
              <a:noFill/>
            </p:spPr>
            <p:txBody>
              <a:bodyPr vert="eaVert" wrap="square" rtlCol="0">
                <a:spAutoFit/>
              </a:bodyPr>
              <a:lstStyle/>
              <a:p>
                <a:pPr lvl="0" defTabSz="914400" fontAlgn="base">
                  <a:spcBef>
                    <a:spcPct val="0"/>
                  </a:spcBef>
                  <a:spcAft>
                    <a:spcPct val="0"/>
                  </a:spcAft>
                </a:pPr>
                <a:r>
                  <a:rPr kumimoji="1" lang="ja-JP" altLang="en-US" b="1" dirty="0">
                    <a:solidFill>
                      <a:srgbClr val="FF3399"/>
                    </a:solidFill>
                    <a:latin typeface="ＭＳ ゴシック" pitchFamily="49" charset="-128"/>
                    <a:ea typeface="ＭＳ ゴシック" pitchFamily="49" charset="-128"/>
                  </a:rPr>
                  <a:t>（税別）</a:t>
                </a:r>
              </a:p>
            </p:txBody>
          </p:sp>
          <p:sp>
            <p:nvSpPr>
              <p:cNvPr id="29" name="object 260">
                <a:extLst>
                  <a:ext uri="{FF2B5EF4-FFF2-40B4-BE49-F238E27FC236}">
                    <a16:creationId xmlns:a16="http://schemas.microsoft.com/office/drawing/2014/main" id="{3AA2ECAA-5B1F-D5BE-F2B3-720DC293EAEF}"/>
                  </a:ext>
                </a:extLst>
              </p:cNvPr>
              <p:cNvSpPr txBox="1"/>
              <p:nvPr/>
            </p:nvSpPr>
            <p:spPr>
              <a:xfrm>
                <a:off x="7265603" y="2943729"/>
                <a:ext cx="742238" cy="291105"/>
              </a:xfrm>
              <a:prstGeom prst="rect">
                <a:avLst/>
              </a:prstGeom>
            </p:spPr>
            <p:txBody>
              <a:bodyPr vert="horz" wrap="square" lIns="0" tIns="13970" rIns="0" bIns="0" rtlCol="0">
                <a:spAutoFit/>
              </a:bodyPr>
              <a:lstStyle/>
              <a:p>
                <a:pPr marL="12700">
                  <a:lnSpc>
                    <a:spcPct val="100000"/>
                  </a:lnSpc>
                  <a:spcBef>
                    <a:spcPts val="110"/>
                  </a:spcBef>
                  <a:tabLst>
                    <a:tab pos="915035" algn="l"/>
                  </a:tabLst>
                </a:pPr>
                <a:r>
                  <a:rPr lang="en-US" altLang="ja-JP" dirty="0">
                    <a:latin typeface="Yu Gothic UI Semibold" panose="020B0700000000000000" pitchFamily="50" charset="-128"/>
                    <a:ea typeface="Yu Gothic UI Semibold" panose="020B0700000000000000" pitchFamily="50" charset="-128"/>
                    <a:cs typeface="Century Gothic"/>
                  </a:rPr>
                  <a:t>MSE</a:t>
                </a:r>
                <a:endParaRPr dirty="0">
                  <a:latin typeface="Yu Gothic UI Semibold" panose="020B0700000000000000" pitchFamily="50" charset="-128"/>
                  <a:ea typeface="Yu Gothic UI Semibold" panose="020B0700000000000000" pitchFamily="50" charset="-128"/>
                  <a:cs typeface="Century Gothic"/>
                </a:endParaRPr>
              </a:p>
            </p:txBody>
          </p:sp>
          <p:sp>
            <p:nvSpPr>
              <p:cNvPr id="30" name="object 259">
                <a:extLst>
                  <a:ext uri="{FF2B5EF4-FFF2-40B4-BE49-F238E27FC236}">
                    <a16:creationId xmlns:a16="http://schemas.microsoft.com/office/drawing/2014/main" id="{CC7A26CA-6528-96BB-6A82-14E4C86E1670}"/>
                  </a:ext>
                </a:extLst>
              </p:cNvPr>
              <p:cNvSpPr/>
              <p:nvPr/>
            </p:nvSpPr>
            <p:spPr>
              <a:xfrm rot="10800000" flipV="1">
                <a:off x="7265602" y="3253545"/>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sp>
            <p:nvSpPr>
              <p:cNvPr id="31" name="object 261">
                <a:extLst>
                  <a:ext uri="{FF2B5EF4-FFF2-40B4-BE49-F238E27FC236}">
                    <a16:creationId xmlns:a16="http://schemas.microsoft.com/office/drawing/2014/main" id="{B30FA265-2929-978D-BC1B-74B3615E7B89}"/>
                  </a:ext>
                </a:extLst>
              </p:cNvPr>
              <p:cNvSpPr txBox="1"/>
              <p:nvPr/>
            </p:nvSpPr>
            <p:spPr>
              <a:xfrm>
                <a:off x="7264158" y="2073947"/>
                <a:ext cx="1830155" cy="377026"/>
              </a:xfrm>
              <a:prstGeom prst="rect">
                <a:avLst/>
              </a:prstGeom>
              <a:solidFill>
                <a:schemeClr val="bg1"/>
              </a:solidFill>
              <a:ln w="3809">
                <a:solidFill>
                  <a:srgbClr val="231F20"/>
                </a:solidFill>
              </a:ln>
            </p:spPr>
            <p:txBody>
              <a:bodyPr vert="horz" wrap="square" lIns="0" tIns="7620" rIns="0" bIns="0" rtlCol="0">
                <a:spAutoFit/>
              </a:bodyPr>
              <a:lstStyle/>
              <a:p>
                <a:pPr marL="23495" algn="dist">
                  <a:lnSpc>
                    <a:spcPct val="100000"/>
                  </a:lnSpc>
                  <a:spcBef>
                    <a:spcPts val="60"/>
                  </a:spcBef>
                </a:pPr>
                <a:r>
                  <a:rPr lang="ja-JP" altLang="en-US" sz="2400" spc="300" dirty="0">
                    <a:solidFill>
                      <a:srgbClr val="231F20"/>
                    </a:solidFill>
                    <a:latin typeface="UD デジタル 教科書体 NK-R" panose="02020400000000000000" pitchFamily="18" charset="-128"/>
                    <a:ea typeface="UD デジタル 教科書体 NK-R" panose="02020400000000000000" pitchFamily="18" charset="-128"/>
                    <a:cs typeface="PMingLiU"/>
                  </a:rPr>
                  <a:t>２</a:t>
                </a:r>
                <a:r>
                  <a:rPr lang="en-US" altLang="ja-JP" sz="2400" spc="300" dirty="0">
                    <a:solidFill>
                      <a:srgbClr val="231F20"/>
                    </a:solidFill>
                    <a:latin typeface="UD デジタル 教科書体 NK-R" panose="02020400000000000000" pitchFamily="18" charset="-128"/>
                    <a:ea typeface="UD デジタル 教科書体 NK-R" panose="02020400000000000000" pitchFamily="18" charset="-128"/>
                    <a:cs typeface="PMingLiU"/>
                  </a:rPr>
                  <a:t>790784</a:t>
                </a:r>
                <a:endParaRPr sz="2400" dirty="0">
                  <a:latin typeface="UD デジタル 教科書体 NK-R" panose="02020400000000000000" pitchFamily="18" charset="-128"/>
                  <a:ea typeface="UD デジタル 教科書体 NK-R" panose="02020400000000000000" pitchFamily="18" charset="-128"/>
                  <a:cs typeface="PMingLiU"/>
                </a:endParaRPr>
              </a:p>
            </p:txBody>
          </p:sp>
          <p:sp>
            <p:nvSpPr>
              <p:cNvPr id="32" name="object 254">
                <a:extLst>
                  <a:ext uri="{FF2B5EF4-FFF2-40B4-BE49-F238E27FC236}">
                    <a16:creationId xmlns:a16="http://schemas.microsoft.com/office/drawing/2014/main" id="{C1033F9D-7CE5-826E-FFDB-8B0E4C8CB226}"/>
                  </a:ext>
                </a:extLst>
              </p:cNvPr>
              <p:cNvSpPr txBox="1"/>
              <p:nvPr/>
            </p:nvSpPr>
            <p:spPr>
              <a:xfrm>
                <a:off x="7286224" y="3905046"/>
                <a:ext cx="4750856" cy="869918"/>
              </a:xfrm>
              <a:prstGeom prst="rect">
                <a:avLst/>
              </a:prstGeom>
            </p:spPr>
            <p:txBody>
              <a:bodyPr vert="horz" wrap="square" lIns="0" tIns="13335" rIns="0" bIns="0" rtlCol="0">
                <a:spAutoFit/>
              </a:bodyPr>
              <a:lstStyle/>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パッケージサイズ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27×18×18cm</a:t>
                </a: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荷姿　い草俵入り</a:t>
                </a: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賞味期間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60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日（残日数</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55</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日以上）</a:t>
                </a:r>
                <a:endParaRPr lang="en-US" altLang="ja-JP" sz="2800" spc="5" dirty="0">
                  <a:solidFill>
                    <a:srgbClr val="231F20"/>
                  </a:solidFill>
                  <a:latin typeface="游ゴシック Medium" panose="020B0500000000000000" pitchFamily="50" charset="-128"/>
                  <a:ea typeface="游ゴシック Medium" panose="020B0500000000000000" pitchFamily="50" charset="-128"/>
                  <a:cs typeface="PMingLiU"/>
                </a:endParaRPr>
              </a:p>
            </p:txBody>
          </p:sp>
          <p:sp>
            <p:nvSpPr>
              <p:cNvPr id="37" name="テキスト ボックス 36">
                <a:extLst>
                  <a:ext uri="{FF2B5EF4-FFF2-40B4-BE49-F238E27FC236}">
                    <a16:creationId xmlns:a16="http://schemas.microsoft.com/office/drawing/2014/main" id="{76080C23-6B24-F93E-A4CB-36A81560FD1E}"/>
                  </a:ext>
                </a:extLst>
              </p:cNvPr>
              <p:cNvSpPr txBox="1"/>
              <p:nvPr/>
            </p:nvSpPr>
            <p:spPr>
              <a:xfrm>
                <a:off x="9623015" y="4853754"/>
                <a:ext cx="2296070" cy="370552"/>
              </a:xfrm>
              <a:prstGeom prst="rect">
                <a:avLst/>
              </a:prstGeom>
              <a:solidFill>
                <a:schemeClr val="bg1"/>
              </a:solidFill>
              <a:ln w="12700">
                <a:solidFill>
                  <a:srgbClr val="00AEEF"/>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38" name="object 254">
                <a:extLst>
                  <a:ext uri="{FF2B5EF4-FFF2-40B4-BE49-F238E27FC236}">
                    <a16:creationId xmlns:a16="http://schemas.microsoft.com/office/drawing/2014/main" id="{277E24F9-B7AE-B29E-C15B-C7799FDDD6B4}"/>
                  </a:ext>
                </a:extLst>
              </p:cNvPr>
              <p:cNvSpPr txBox="1"/>
              <p:nvPr/>
            </p:nvSpPr>
            <p:spPr>
              <a:xfrm>
                <a:off x="9606910" y="5061380"/>
                <a:ext cx="2289473" cy="151773"/>
              </a:xfrm>
              <a:prstGeom prst="rect">
                <a:avLst/>
              </a:prstGeom>
            </p:spPr>
            <p:txBody>
              <a:bodyPr vert="horz" wrap="square" lIns="0" tIns="13335" rIns="0" bIns="0" rtlCol="0">
                <a:spAutoFit/>
              </a:bodyPr>
              <a:lstStyle/>
              <a:p>
                <a:pPr marL="12700" algn="ctr">
                  <a:lnSpc>
                    <a:spcPts val="700"/>
                  </a:lnSpc>
                  <a:tabLst>
                    <a:tab pos="290830" algn="l"/>
                  </a:tabLst>
                </a:pP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出荷まで約</a:t>
                </a:r>
                <a:r>
                  <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rPr>
                  <a:t>7</a:t>
                </a: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日</a:t>
                </a:r>
                <a:endPar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sp>
            <p:nvSpPr>
              <p:cNvPr id="40" name="テキスト ボックス 39">
                <a:extLst>
                  <a:ext uri="{FF2B5EF4-FFF2-40B4-BE49-F238E27FC236}">
                    <a16:creationId xmlns:a16="http://schemas.microsoft.com/office/drawing/2014/main" id="{3B9DB8BE-6F99-A3F5-A5DB-351F05C84ACB}"/>
                  </a:ext>
                </a:extLst>
              </p:cNvPr>
              <p:cNvSpPr txBox="1"/>
              <p:nvPr/>
            </p:nvSpPr>
            <p:spPr>
              <a:xfrm>
                <a:off x="7320976" y="4855320"/>
                <a:ext cx="2296863" cy="370552"/>
              </a:xfrm>
              <a:prstGeom prst="rect">
                <a:avLst/>
              </a:prstGeom>
              <a:solidFill>
                <a:schemeClr val="bg1"/>
              </a:solidFill>
              <a:ln w="12700">
                <a:solidFill>
                  <a:srgbClr val="EC008C"/>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41" name="object 254">
                <a:extLst>
                  <a:ext uri="{FF2B5EF4-FFF2-40B4-BE49-F238E27FC236}">
                    <a16:creationId xmlns:a16="http://schemas.microsoft.com/office/drawing/2014/main" id="{B0DACCCD-5019-E6AB-EE98-D1F33D86C453}"/>
                  </a:ext>
                </a:extLst>
              </p:cNvPr>
              <p:cNvSpPr txBox="1"/>
              <p:nvPr/>
            </p:nvSpPr>
            <p:spPr>
              <a:xfrm>
                <a:off x="7149698" y="5062946"/>
                <a:ext cx="2609952" cy="151773"/>
              </a:xfrm>
              <a:prstGeom prst="rect">
                <a:avLst/>
              </a:prstGeom>
              <a:ln>
                <a:noFill/>
              </a:ln>
            </p:spPr>
            <p:txBody>
              <a:bodyPr vert="horz" wrap="square" lIns="0" tIns="13335" rIns="0" bIns="0" rtlCol="0">
                <a:spAutoFit/>
              </a:bodyPr>
              <a:lstStyle/>
              <a:p>
                <a:pPr marL="12700" algn="ctr">
                  <a:lnSpc>
                    <a:spcPts val="700"/>
                  </a:lnSpc>
                  <a:tabLst>
                    <a:tab pos="290830" algn="l"/>
                  </a:tabLst>
                </a:pPr>
                <a:r>
                  <a:rPr lang="ja-JP" altLang="en-US" sz="2000" spc="5" dirty="0">
                    <a:solidFill>
                      <a:srgbClr val="EC008C"/>
                    </a:solidFill>
                    <a:latin typeface="游ゴシック Medium" panose="020B0500000000000000" pitchFamily="50" charset="-128"/>
                    <a:ea typeface="游ゴシック Medium" panose="020B0500000000000000" pitchFamily="50" charset="-128"/>
                    <a:cs typeface="PMingLiU"/>
                  </a:rPr>
                  <a:t>カートン割れ不可</a:t>
                </a:r>
                <a:endParaRPr lang="en-US" altLang="ja-JP" sz="2000" spc="5" dirty="0">
                  <a:solidFill>
                    <a:srgbClr val="EC008C"/>
                  </a:solidFill>
                  <a:latin typeface="游ゴシック Medium" panose="020B0500000000000000" pitchFamily="50" charset="-128"/>
                  <a:ea typeface="游ゴシック Medium" panose="020B0500000000000000" pitchFamily="50" charset="-128"/>
                  <a:cs typeface="PMingLiU"/>
                </a:endParaRPr>
              </a:p>
            </p:txBody>
          </p:sp>
        </p:grpSp>
        <p:sp>
          <p:nvSpPr>
            <p:cNvPr id="22" name="角丸四角形 621">
              <a:extLst>
                <a:ext uri="{FF2B5EF4-FFF2-40B4-BE49-F238E27FC236}">
                  <a16:creationId xmlns:a16="http://schemas.microsoft.com/office/drawing/2014/main" id="{0C3100F0-5D2D-C58C-F45F-518216F3E4EE}"/>
                </a:ext>
              </a:extLst>
            </p:cNvPr>
            <p:cNvSpPr/>
            <p:nvPr/>
          </p:nvSpPr>
          <p:spPr>
            <a:xfrm>
              <a:off x="9931076" y="2429435"/>
              <a:ext cx="1299416" cy="248462"/>
            </a:xfrm>
            <a:prstGeom prst="roundRect">
              <a:avLst/>
            </a:prstGeom>
            <a:solidFill>
              <a:schemeClr val="bg1"/>
            </a:solidFill>
            <a:ln w="3175">
              <a:solidFill>
                <a:srgbClr val="EC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object 258">
              <a:extLst>
                <a:ext uri="{FF2B5EF4-FFF2-40B4-BE49-F238E27FC236}">
                  <a16:creationId xmlns:a16="http://schemas.microsoft.com/office/drawing/2014/main" id="{BC73A001-3BD5-0659-10DA-EA86986D6E27}"/>
                </a:ext>
              </a:extLst>
            </p:cNvPr>
            <p:cNvSpPr txBox="1"/>
            <p:nvPr/>
          </p:nvSpPr>
          <p:spPr>
            <a:xfrm>
              <a:off x="10026660" y="2525230"/>
              <a:ext cx="1299416" cy="156518"/>
            </a:xfrm>
            <a:prstGeom prst="rect">
              <a:avLst/>
            </a:prstGeom>
          </p:spPr>
          <p:txBody>
            <a:bodyPr vert="horz" wrap="square" lIns="0" tIns="12700" rIns="0" bIns="0" rtlCol="0">
              <a:spAutoFit/>
            </a:bodyPr>
            <a:lstStyle/>
            <a:p>
              <a:pPr marL="12700">
                <a:lnSpc>
                  <a:spcPts val="910"/>
                </a:lnSpc>
                <a:spcBef>
                  <a:spcPts val="100"/>
                </a:spcBef>
              </a:pPr>
              <a:r>
                <a:rPr lang="ja-JP" altLang="en-US" sz="1600" b="1" dirty="0">
                  <a:solidFill>
                    <a:srgbClr val="EC008C"/>
                  </a:solidFill>
                  <a:latin typeface="游ゴシック" panose="020B0400000000000000" pitchFamily="50" charset="-128"/>
                  <a:cs typeface="Microsoft JhengHei"/>
                </a:rPr>
                <a:t>軽減税率</a:t>
              </a:r>
              <a:r>
                <a:rPr lang="en-US" altLang="ja-JP" sz="1600" b="1" dirty="0">
                  <a:solidFill>
                    <a:srgbClr val="EC008C"/>
                  </a:solidFill>
                  <a:latin typeface="游ゴシック" panose="020B0400000000000000" pitchFamily="50" charset="-128"/>
                  <a:cs typeface="Microsoft JhengHei"/>
                </a:rPr>
                <a:t>8</a:t>
              </a:r>
              <a:r>
                <a:rPr lang="ja-JP" altLang="en-US" sz="1600" b="1" dirty="0">
                  <a:solidFill>
                    <a:srgbClr val="EC008C"/>
                  </a:solidFill>
                  <a:latin typeface="游ゴシック" panose="020B0400000000000000" pitchFamily="50" charset="-128"/>
                  <a:cs typeface="Microsoft JhengHei"/>
                </a:rPr>
                <a:t>％</a:t>
              </a:r>
            </a:p>
          </p:txBody>
        </p:sp>
      </p:grpSp>
      <p:sp>
        <p:nvSpPr>
          <p:cNvPr id="42" name="object 254">
            <a:extLst>
              <a:ext uri="{FF2B5EF4-FFF2-40B4-BE49-F238E27FC236}">
                <a16:creationId xmlns:a16="http://schemas.microsoft.com/office/drawing/2014/main" id="{D31F0C2F-A813-18C2-E52C-07A799DF5D20}"/>
              </a:ext>
            </a:extLst>
          </p:cNvPr>
          <p:cNvSpPr txBox="1"/>
          <p:nvPr/>
        </p:nvSpPr>
        <p:spPr>
          <a:xfrm>
            <a:off x="7334346" y="5475861"/>
            <a:ext cx="4335540" cy="567463"/>
          </a:xfrm>
          <a:prstGeom prst="rect">
            <a:avLst/>
          </a:prstGeom>
          <a:solidFill>
            <a:srgbClr val="FFFFFF"/>
          </a:solidFill>
        </p:spPr>
        <p:txBody>
          <a:bodyPr vert="horz" wrap="square" lIns="0" tIns="13335" rIns="0" bIns="0" rtlCol="0">
            <a:spAutoFit/>
          </a:bodyPr>
          <a:lstStyle/>
          <a:p>
            <a:pPr marL="12700">
              <a:tabLst>
                <a:tab pos="290830" algn="l"/>
              </a:tabLst>
            </a:pPr>
            <a:r>
              <a:rPr lang="en-US" altLang="ja-JP" spc="5" dirty="0">
                <a:solidFill>
                  <a:srgbClr val="00AEEF"/>
                </a:solidFill>
                <a:latin typeface="游ゴシック Medium" panose="020B0500000000000000" pitchFamily="50" charset="-128"/>
                <a:ea typeface="游ゴシック Medium" panose="020B0500000000000000" pitchFamily="50" charset="-128"/>
                <a:cs typeface="PMingLiU"/>
              </a:rPr>
              <a:t>※</a:t>
            </a:r>
            <a:r>
              <a:rPr lang="ja-JP" altLang="en-US" spc="5" dirty="0">
                <a:solidFill>
                  <a:srgbClr val="00AEEF"/>
                </a:solidFill>
                <a:latin typeface="游ゴシック Medium" panose="020B0500000000000000" pitchFamily="50" charset="-128"/>
                <a:ea typeface="游ゴシック Medium" panose="020B0500000000000000" pitchFamily="50" charset="-128"/>
                <a:cs typeface="PMingLiU"/>
              </a:rPr>
              <a:t>お米の賞味期間は精米時期表記の為、</a:t>
            </a:r>
            <a:endParaRPr lang="en-US" altLang="ja-JP" spc="5" dirty="0">
              <a:solidFill>
                <a:srgbClr val="00AEEF"/>
              </a:solidFill>
              <a:latin typeface="游ゴシック Medium" panose="020B0500000000000000" pitchFamily="50" charset="-128"/>
              <a:ea typeface="游ゴシック Medium" panose="020B0500000000000000" pitchFamily="50" charset="-128"/>
              <a:cs typeface="PMingLiU"/>
            </a:endParaRPr>
          </a:p>
          <a:p>
            <a:pPr marL="12700">
              <a:tabLst>
                <a:tab pos="290830" algn="l"/>
              </a:tabLst>
            </a:pPr>
            <a:r>
              <a:rPr lang="ja-JP" altLang="en-US" spc="5" dirty="0">
                <a:solidFill>
                  <a:srgbClr val="00AEEF"/>
                </a:solidFill>
                <a:latin typeface="游ゴシック Medium" panose="020B0500000000000000" pitchFamily="50" charset="-128"/>
                <a:ea typeface="游ゴシック Medium" panose="020B0500000000000000" pitchFamily="50" charset="-128"/>
                <a:cs typeface="PMingLiU"/>
              </a:rPr>
              <a:t>　目安の日数になります</a:t>
            </a:r>
            <a:endParaRPr lang="en-US" altLang="ja-JP"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pic>
        <p:nvPicPr>
          <p:cNvPr id="44" name="図 43">
            <a:extLst>
              <a:ext uri="{FF2B5EF4-FFF2-40B4-BE49-F238E27FC236}">
                <a16:creationId xmlns:a16="http://schemas.microsoft.com/office/drawing/2014/main" id="{680AAA35-8730-2800-DF04-2729724C5EC5}"/>
              </a:ext>
            </a:extLst>
          </p:cNvPr>
          <p:cNvPicPr>
            <a:picLocks noChangeAspect="1"/>
          </p:cNvPicPr>
          <p:nvPr/>
        </p:nvPicPr>
        <p:blipFill>
          <a:blip r:embed="rId2"/>
          <a:srcRect l="24580" t="13175" r="37213" b="10861"/>
          <a:stretch>
            <a:fillRect/>
          </a:stretch>
        </p:blipFill>
        <p:spPr>
          <a:xfrm>
            <a:off x="3887010" y="120968"/>
            <a:ext cx="2362826" cy="2642447"/>
          </a:xfrm>
          <a:prstGeom prst="rect">
            <a:avLst/>
          </a:prstGeom>
        </p:spPr>
      </p:pic>
      <p:pic>
        <p:nvPicPr>
          <p:cNvPr id="4" name="図 3">
            <a:extLst>
              <a:ext uri="{FF2B5EF4-FFF2-40B4-BE49-F238E27FC236}">
                <a16:creationId xmlns:a16="http://schemas.microsoft.com/office/drawing/2014/main" id="{4806C95F-99D3-10F9-A27A-F36AFEA97DB1}"/>
              </a:ext>
            </a:extLst>
          </p:cNvPr>
          <p:cNvPicPr>
            <a:picLocks noChangeAspect="1"/>
          </p:cNvPicPr>
          <p:nvPr/>
        </p:nvPicPr>
        <p:blipFill>
          <a:blip r:embed="rId3" cstate="print">
            <a:extLst>
              <a:ext uri="{28A0092B-C50C-407E-A947-70E740481C1C}">
                <a14:useLocalDpi xmlns:a14="http://schemas.microsoft.com/office/drawing/2010/main" val="0"/>
              </a:ext>
            </a:extLst>
          </a:blip>
          <a:srcRect t="3322" b="4432"/>
          <a:stretch>
            <a:fillRect/>
          </a:stretch>
        </p:blipFill>
        <p:spPr>
          <a:xfrm>
            <a:off x="2474584" y="3210790"/>
            <a:ext cx="4138061" cy="2748396"/>
          </a:xfrm>
          <a:prstGeom prst="rect">
            <a:avLst/>
          </a:prstGeom>
        </p:spPr>
      </p:pic>
      <p:pic>
        <p:nvPicPr>
          <p:cNvPr id="7" name="図 6">
            <a:extLst>
              <a:ext uri="{FF2B5EF4-FFF2-40B4-BE49-F238E27FC236}">
                <a16:creationId xmlns:a16="http://schemas.microsoft.com/office/drawing/2014/main" id="{99B14F7D-6A89-B6AB-C1BE-C9005D03387B}"/>
              </a:ext>
            </a:extLst>
          </p:cNvPr>
          <p:cNvPicPr>
            <a:picLocks noChangeAspect="1"/>
          </p:cNvPicPr>
          <p:nvPr/>
        </p:nvPicPr>
        <p:blipFill>
          <a:blip r:embed="rId4" cstate="print">
            <a:extLst>
              <a:ext uri="{28A0092B-C50C-407E-A947-70E740481C1C}">
                <a14:useLocalDpi xmlns:a14="http://schemas.microsoft.com/office/drawing/2010/main" val="0"/>
              </a:ext>
            </a:extLst>
          </a:blip>
          <a:srcRect l="1113"/>
          <a:stretch>
            <a:fillRect/>
          </a:stretch>
        </p:blipFill>
        <p:spPr>
          <a:xfrm>
            <a:off x="251229" y="1852996"/>
            <a:ext cx="2529491" cy="1705296"/>
          </a:xfrm>
          <a:prstGeom prst="rect">
            <a:avLst/>
          </a:prstGeom>
          <a:ln>
            <a:noFill/>
          </a:ln>
          <a:effectLst>
            <a:softEdge rad="112500"/>
          </a:effectLst>
        </p:spPr>
      </p:pic>
      <p:pic>
        <p:nvPicPr>
          <p:cNvPr id="2" name="図 1">
            <a:extLst>
              <a:ext uri="{FF2B5EF4-FFF2-40B4-BE49-F238E27FC236}">
                <a16:creationId xmlns:a16="http://schemas.microsoft.com/office/drawing/2014/main" id="{495A4029-9BA3-A4A6-8706-FD1289FA5CE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6699" y="212593"/>
            <a:ext cx="3041965" cy="1416716"/>
          </a:xfrm>
          <a:prstGeom prst="rect">
            <a:avLst/>
          </a:prstGeom>
        </p:spPr>
      </p:pic>
    </p:spTree>
    <p:extLst>
      <p:ext uri="{BB962C8B-B14F-4D97-AF65-F5344CB8AC3E}">
        <p14:creationId xmlns:p14="http://schemas.microsoft.com/office/powerpoint/2010/main" val="40274395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0C45A-A581-4D56-90E8-27E7F881AC69}"/>
            </a:ext>
          </a:extLst>
        </p:cNvPr>
        <p:cNvGrpSpPr/>
        <p:nvPr/>
      </p:nvGrpSpPr>
      <p:grpSpPr>
        <a:xfrm>
          <a:off x="0" y="0"/>
          <a:ext cx="0" cy="0"/>
          <a:chOff x="0" y="0"/>
          <a:chExt cx="0" cy="0"/>
        </a:xfrm>
      </p:grpSpPr>
      <p:sp>
        <p:nvSpPr>
          <p:cNvPr id="31" name="直角三角形 30">
            <a:extLst>
              <a:ext uri="{FF2B5EF4-FFF2-40B4-BE49-F238E27FC236}">
                <a16:creationId xmlns:a16="http://schemas.microsoft.com/office/drawing/2014/main" id="{F50AF5FD-8183-63AE-A320-911B3697AC38}"/>
              </a:ext>
            </a:extLst>
          </p:cNvPr>
          <p:cNvSpPr/>
          <p:nvPr/>
        </p:nvSpPr>
        <p:spPr>
          <a:xfrm rot="16200000">
            <a:off x="8943955" y="3610793"/>
            <a:ext cx="2465393" cy="4058048"/>
          </a:xfrm>
          <a:prstGeom prst="r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6" name="図 25" descr="横浜お米すなっく　コンソメ風">
            <a:extLst>
              <a:ext uri="{FF2B5EF4-FFF2-40B4-BE49-F238E27FC236}">
                <a16:creationId xmlns:a16="http://schemas.microsoft.com/office/drawing/2014/main" id="{1D030A44-D721-285C-4B71-7160477E5402}"/>
              </a:ext>
            </a:extLst>
          </p:cNvPr>
          <p:cNvPicPr>
            <a:picLocks noChangeAspect="1"/>
          </p:cNvPicPr>
          <p:nvPr/>
        </p:nvPicPr>
        <p:blipFill>
          <a:blip r:embed="rId2"/>
          <a:srcRect b="8203"/>
          <a:stretch>
            <a:fillRect/>
          </a:stretch>
        </p:blipFill>
        <p:spPr>
          <a:xfrm>
            <a:off x="4516357" y="5447273"/>
            <a:ext cx="1560600" cy="1432584"/>
          </a:xfrm>
          <a:prstGeom prst="rect">
            <a:avLst/>
          </a:prstGeom>
        </p:spPr>
      </p:pic>
      <p:pic>
        <p:nvPicPr>
          <p:cNvPr id="11" name="図 10">
            <a:extLst>
              <a:ext uri="{FF2B5EF4-FFF2-40B4-BE49-F238E27FC236}">
                <a16:creationId xmlns:a16="http://schemas.microsoft.com/office/drawing/2014/main" id="{9C04B5EF-9185-3B6D-4DA4-66F034E48FCE}"/>
              </a:ext>
            </a:extLst>
          </p:cNvPr>
          <p:cNvPicPr>
            <a:picLocks noChangeAspect="1"/>
          </p:cNvPicPr>
          <p:nvPr/>
        </p:nvPicPr>
        <p:blipFill>
          <a:blip r:embed="rId3"/>
          <a:srcRect l="27100" t="19333" r="38360" b="12619"/>
          <a:stretch>
            <a:fillRect/>
          </a:stretch>
        </p:blipFill>
        <p:spPr>
          <a:xfrm>
            <a:off x="3963791" y="76631"/>
            <a:ext cx="2084572" cy="2310084"/>
          </a:xfrm>
          <a:prstGeom prst="rect">
            <a:avLst/>
          </a:prstGeom>
        </p:spPr>
      </p:pic>
      <p:pic>
        <p:nvPicPr>
          <p:cNvPr id="25" name="図 24" descr="横浜お米すなっく カレー味（期間限定） | 商品情報 | ミツハシライス">
            <a:extLst>
              <a:ext uri="{FF2B5EF4-FFF2-40B4-BE49-F238E27FC236}">
                <a16:creationId xmlns:a16="http://schemas.microsoft.com/office/drawing/2014/main" id="{21C78686-5593-DD46-C3EB-6357FFB92B3A}"/>
              </a:ext>
            </a:extLst>
          </p:cNvPr>
          <p:cNvPicPr>
            <a:picLocks noChangeAspect="1"/>
          </p:cNvPicPr>
          <p:nvPr/>
        </p:nvPicPr>
        <p:blipFill>
          <a:blip r:embed="rId4"/>
          <a:srcRect l="-696" t="-2093" r="696" b="11801"/>
          <a:stretch>
            <a:fillRect/>
          </a:stretch>
        </p:blipFill>
        <p:spPr>
          <a:xfrm>
            <a:off x="827645" y="5102524"/>
            <a:ext cx="1931629" cy="1744110"/>
          </a:xfrm>
          <a:prstGeom prst="rect">
            <a:avLst/>
          </a:prstGeom>
        </p:spPr>
      </p:pic>
      <p:sp>
        <p:nvSpPr>
          <p:cNvPr id="37" name="テキスト ボックス 36">
            <a:extLst>
              <a:ext uri="{FF2B5EF4-FFF2-40B4-BE49-F238E27FC236}">
                <a16:creationId xmlns:a16="http://schemas.microsoft.com/office/drawing/2014/main" id="{E274A0ED-A438-87F9-24C0-ADC526EFCFE3}"/>
              </a:ext>
            </a:extLst>
          </p:cNvPr>
          <p:cNvSpPr txBox="1"/>
          <p:nvPr/>
        </p:nvSpPr>
        <p:spPr>
          <a:xfrm>
            <a:off x="134342" y="2291405"/>
            <a:ext cx="415498" cy="369332"/>
          </a:xfrm>
          <a:prstGeom prst="rect">
            <a:avLst/>
          </a:prstGeom>
          <a:noFill/>
        </p:spPr>
        <p:txBody>
          <a:bodyPr wrap="square" rtlCol="0">
            <a:spAutoFit/>
          </a:bodyPr>
          <a:lstStyle/>
          <a:p>
            <a:r>
              <a:rPr kumimoji="1" lang="ja-JP" altLang="en-US" dirty="0"/>
              <a:t>①</a:t>
            </a:r>
          </a:p>
        </p:txBody>
      </p:sp>
      <p:sp>
        <p:nvSpPr>
          <p:cNvPr id="40" name="テキスト ボックス 39">
            <a:extLst>
              <a:ext uri="{FF2B5EF4-FFF2-40B4-BE49-F238E27FC236}">
                <a16:creationId xmlns:a16="http://schemas.microsoft.com/office/drawing/2014/main" id="{B6AD4401-F926-7644-8B0F-49A67F1A20E9}"/>
              </a:ext>
            </a:extLst>
          </p:cNvPr>
          <p:cNvSpPr txBox="1"/>
          <p:nvPr/>
        </p:nvSpPr>
        <p:spPr>
          <a:xfrm>
            <a:off x="3601519" y="2548771"/>
            <a:ext cx="415498" cy="369332"/>
          </a:xfrm>
          <a:prstGeom prst="rect">
            <a:avLst/>
          </a:prstGeom>
          <a:noFill/>
        </p:spPr>
        <p:txBody>
          <a:bodyPr wrap="square" rtlCol="0">
            <a:spAutoFit/>
          </a:bodyPr>
          <a:lstStyle/>
          <a:p>
            <a:r>
              <a:rPr lang="ja-JP" altLang="en-US" dirty="0"/>
              <a:t>②</a:t>
            </a:r>
            <a:endParaRPr kumimoji="1" lang="ja-JP" altLang="en-US" dirty="0"/>
          </a:p>
        </p:txBody>
      </p:sp>
      <p:sp>
        <p:nvSpPr>
          <p:cNvPr id="45" name="正方形/長方形 44">
            <a:extLst>
              <a:ext uri="{FF2B5EF4-FFF2-40B4-BE49-F238E27FC236}">
                <a16:creationId xmlns:a16="http://schemas.microsoft.com/office/drawing/2014/main" id="{C3382074-7B8E-27F7-AD9E-EDF58BD14D72}"/>
              </a:ext>
            </a:extLst>
          </p:cNvPr>
          <p:cNvSpPr/>
          <p:nvPr/>
        </p:nvSpPr>
        <p:spPr>
          <a:xfrm>
            <a:off x="3887010" y="321725"/>
            <a:ext cx="1079075" cy="497439"/>
          </a:xfrm>
          <a:prstGeom prst="rect">
            <a:avLst/>
          </a:prstGeom>
          <a:solidFill>
            <a:srgbClr val="FF000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46" name="テキスト ボックス 45">
            <a:extLst>
              <a:ext uri="{FF2B5EF4-FFF2-40B4-BE49-F238E27FC236}">
                <a16:creationId xmlns:a16="http://schemas.microsoft.com/office/drawing/2014/main" id="{1DC18828-3EEA-0AEB-7FC8-E7C721B7F483}"/>
              </a:ext>
            </a:extLst>
          </p:cNvPr>
          <p:cNvSpPr txBox="1"/>
          <p:nvPr/>
        </p:nvSpPr>
        <p:spPr>
          <a:xfrm>
            <a:off x="3992289" y="406118"/>
            <a:ext cx="877163" cy="369332"/>
          </a:xfrm>
          <a:prstGeom prst="rect">
            <a:avLst/>
          </a:prstGeom>
          <a:noFill/>
          <a:ln>
            <a:noFill/>
          </a:ln>
        </p:spPr>
        <p:txBody>
          <a:bodyPr wrap="none" rtlCol="0">
            <a:spAutoFit/>
          </a:bodyPr>
          <a:lstStyle/>
          <a:p>
            <a:r>
              <a:rPr lang="ja-JP" altLang="en-US" b="1" dirty="0">
                <a:solidFill>
                  <a:schemeClr val="bg1"/>
                </a:solidFill>
              </a:rPr>
              <a:t>神奈川</a:t>
            </a:r>
            <a:endParaRPr kumimoji="1" lang="ja-JP" altLang="en-US" b="1" dirty="0">
              <a:solidFill>
                <a:schemeClr val="bg1"/>
              </a:solidFill>
            </a:endParaRPr>
          </a:p>
        </p:txBody>
      </p:sp>
      <p:sp>
        <p:nvSpPr>
          <p:cNvPr id="50" name="正方形/長方形 49">
            <a:extLst>
              <a:ext uri="{FF2B5EF4-FFF2-40B4-BE49-F238E27FC236}">
                <a16:creationId xmlns:a16="http://schemas.microsoft.com/office/drawing/2014/main" id="{D1EDDB4B-4248-7531-C977-F4A11866FAEE}"/>
              </a:ext>
            </a:extLst>
          </p:cNvPr>
          <p:cNvSpPr/>
          <p:nvPr/>
        </p:nvSpPr>
        <p:spPr>
          <a:xfrm>
            <a:off x="0" y="0"/>
            <a:ext cx="6777648" cy="6858000"/>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p>
        </p:txBody>
      </p:sp>
      <p:grpSp>
        <p:nvGrpSpPr>
          <p:cNvPr id="62" name="グループ化 61">
            <a:extLst>
              <a:ext uri="{FF2B5EF4-FFF2-40B4-BE49-F238E27FC236}">
                <a16:creationId xmlns:a16="http://schemas.microsoft.com/office/drawing/2014/main" id="{C028DD2B-10D3-4B0C-35AF-855429C3A8E0}"/>
              </a:ext>
            </a:extLst>
          </p:cNvPr>
          <p:cNvGrpSpPr/>
          <p:nvPr/>
        </p:nvGrpSpPr>
        <p:grpSpPr>
          <a:xfrm>
            <a:off x="7040568" y="1799029"/>
            <a:ext cx="4921644" cy="4410298"/>
            <a:chOff x="7079591" y="1938214"/>
            <a:chExt cx="4921644" cy="4410298"/>
          </a:xfrm>
        </p:grpSpPr>
        <p:grpSp>
          <p:nvGrpSpPr>
            <p:cNvPr id="61" name="グループ化 60">
              <a:extLst>
                <a:ext uri="{FF2B5EF4-FFF2-40B4-BE49-F238E27FC236}">
                  <a16:creationId xmlns:a16="http://schemas.microsoft.com/office/drawing/2014/main" id="{4D10D2E9-8592-F496-4CEA-DB299FA0847F}"/>
                </a:ext>
              </a:extLst>
            </p:cNvPr>
            <p:cNvGrpSpPr/>
            <p:nvPr/>
          </p:nvGrpSpPr>
          <p:grpSpPr>
            <a:xfrm>
              <a:off x="7079591" y="1938214"/>
              <a:ext cx="4921644" cy="4410298"/>
              <a:chOff x="7134850" y="1693398"/>
              <a:chExt cx="4921644" cy="4410298"/>
            </a:xfrm>
          </p:grpSpPr>
          <p:sp>
            <p:nvSpPr>
              <p:cNvPr id="3" name="object 258">
                <a:extLst>
                  <a:ext uri="{FF2B5EF4-FFF2-40B4-BE49-F238E27FC236}">
                    <a16:creationId xmlns:a16="http://schemas.microsoft.com/office/drawing/2014/main" id="{28D11DC2-F794-6A17-F5CB-82B7640C116F}"/>
                  </a:ext>
                </a:extLst>
              </p:cNvPr>
              <p:cNvSpPr txBox="1"/>
              <p:nvPr/>
            </p:nvSpPr>
            <p:spPr>
              <a:xfrm>
                <a:off x="7348319" y="1693398"/>
                <a:ext cx="4708175" cy="185115"/>
              </a:xfrm>
              <a:prstGeom prst="rect">
                <a:avLst/>
              </a:prstGeom>
            </p:spPr>
            <p:txBody>
              <a:bodyPr vert="horz" wrap="square" lIns="0" tIns="12700" rIns="0" bIns="0" rtlCol="0">
                <a:spAutoFit/>
              </a:bodyPr>
              <a:lstStyle/>
              <a:p>
                <a:pPr marL="12700">
                  <a:lnSpc>
                    <a:spcPts val="910"/>
                  </a:lnSpc>
                  <a:spcBef>
                    <a:spcPts val="100"/>
                  </a:spcBef>
                </a:pPr>
                <a:r>
                  <a:rPr lang="ja-JP" altLang="en-US" sz="2400" b="1" dirty="0">
                    <a:latin typeface="游ゴシック" panose="020B0400000000000000" pitchFamily="50" charset="-128"/>
                    <a:cs typeface="Microsoft JhengHei"/>
                  </a:rPr>
                  <a:t>横浜お米すなっく（</a:t>
                </a:r>
                <a:r>
                  <a:rPr lang="en-US" altLang="ja-JP" sz="2400" b="1" dirty="0">
                    <a:latin typeface="游ゴシック" panose="020B0400000000000000" pitchFamily="50" charset="-128"/>
                    <a:cs typeface="Microsoft JhengHei"/>
                  </a:rPr>
                  <a:t>25g</a:t>
                </a:r>
                <a:r>
                  <a:rPr lang="ja-JP" altLang="en-US" sz="2400" b="1" dirty="0">
                    <a:latin typeface="游ゴシック" panose="020B0400000000000000" pitchFamily="50" charset="-128"/>
                    <a:cs typeface="Microsoft JhengHei"/>
                  </a:rPr>
                  <a:t>）</a:t>
                </a:r>
                <a:r>
                  <a:rPr lang="en-US" altLang="ja-JP" sz="2400" b="1" dirty="0">
                    <a:latin typeface="游ゴシック" panose="020B0400000000000000" pitchFamily="50" charset="-128"/>
                    <a:cs typeface="Microsoft JhengHei"/>
                  </a:rPr>
                  <a:t>1</a:t>
                </a:r>
                <a:r>
                  <a:rPr lang="ja-JP" altLang="en-US" sz="2400" b="1" dirty="0">
                    <a:latin typeface="游ゴシック" panose="020B0400000000000000" pitchFamily="50" charset="-128"/>
                    <a:cs typeface="Microsoft JhengHei"/>
                  </a:rPr>
                  <a:t>個</a:t>
                </a:r>
              </a:p>
            </p:txBody>
          </p:sp>
          <p:sp>
            <p:nvSpPr>
              <p:cNvPr id="4" name="object 253">
                <a:extLst>
                  <a:ext uri="{FF2B5EF4-FFF2-40B4-BE49-F238E27FC236}">
                    <a16:creationId xmlns:a16="http://schemas.microsoft.com/office/drawing/2014/main" id="{40992F52-4E10-7B84-74B6-CB61E8CF5128}"/>
                  </a:ext>
                </a:extLst>
              </p:cNvPr>
              <p:cNvSpPr txBox="1"/>
              <p:nvPr/>
            </p:nvSpPr>
            <p:spPr>
              <a:xfrm>
                <a:off x="7264158" y="4388772"/>
                <a:ext cx="4663980" cy="153568"/>
              </a:xfrm>
              <a:prstGeom prst="rect">
                <a:avLst/>
              </a:prstGeom>
            </p:spPr>
            <p:txBody>
              <a:bodyPr vert="horz" wrap="square" lIns="0" tIns="13335" rIns="0" bIns="0" rtlCol="0">
                <a:spAutoFit/>
              </a:bodyPr>
              <a:lstStyle/>
              <a:p>
                <a:pPr marL="12700">
                  <a:lnSpc>
                    <a:spcPts val="630"/>
                  </a:lnSpc>
                  <a:spcBef>
                    <a:spcPts val="105"/>
                  </a:spcBef>
                </a:pPr>
                <a:r>
                  <a:rPr lang="ja-JP" altLang="en-US" sz="2400" b="1" spc="50" dirty="0">
                    <a:solidFill>
                      <a:srgbClr val="00AEEF"/>
                    </a:solidFill>
                    <a:latin typeface="Microsoft JhengHei"/>
                    <a:cs typeface="Microsoft JhengHei"/>
                  </a:rPr>
                  <a:t>申込単位 </a:t>
                </a:r>
                <a:r>
                  <a:rPr lang="en-US" altLang="ja-JP" sz="2400" b="1" spc="50" dirty="0">
                    <a:solidFill>
                      <a:srgbClr val="00AEEF"/>
                    </a:solidFill>
                    <a:latin typeface="Microsoft JhengHei"/>
                    <a:cs typeface="Microsoft JhengHei"/>
                  </a:rPr>
                  <a:t>60</a:t>
                </a:r>
                <a:r>
                  <a:rPr lang="ja-JP" altLang="en-US" sz="2400" b="1" spc="50" dirty="0">
                    <a:solidFill>
                      <a:srgbClr val="00AEEF"/>
                    </a:solidFill>
                    <a:latin typeface="Microsoft JhengHei"/>
                    <a:cs typeface="Microsoft JhengHei"/>
                  </a:rPr>
                  <a:t>個</a:t>
                </a:r>
                <a:r>
                  <a:rPr lang="en-US" altLang="ja-JP" sz="2400" b="1" spc="50" dirty="0">
                    <a:solidFill>
                      <a:srgbClr val="00AEEF"/>
                    </a:solidFill>
                    <a:latin typeface="Microsoft JhengHei"/>
                    <a:cs typeface="Microsoft JhengHei"/>
                  </a:rPr>
                  <a:t>(60×1</a:t>
                </a:r>
                <a:r>
                  <a:rPr lang="ja-JP" altLang="en-US" sz="2400" b="1" spc="50" dirty="0">
                    <a:solidFill>
                      <a:srgbClr val="00AEEF"/>
                    </a:solidFill>
                    <a:latin typeface="Microsoft JhengHei"/>
                    <a:cs typeface="Microsoft JhengHei"/>
                  </a:rPr>
                  <a:t>カートン</a:t>
                </a:r>
                <a:r>
                  <a:rPr lang="en-US" altLang="ja-JP" sz="2400" b="1" spc="50" dirty="0">
                    <a:solidFill>
                      <a:srgbClr val="00AEEF"/>
                    </a:solidFill>
                    <a:latin typeface="Microsoft JhengHei"/>
                    <a:cs typeface="Microsoft JhengHei"/>
                  </a:rPr>
                  <a:t>)</a:t>
                </a:r>
                <a:endParaRPr sz="2400" dirty="0">
                  <a:latin typeface="Microsoft JhengHei"/>
                  <a:cs typeface="Microsoft JhengHei"/>
                </a:endParaRPr>
              </a:p>
            </p:txBody>
          </p:sp>
          <p:sp>
            <p:nvSpPr>
              <p:cNvPr id="6" name="object 259">
                <a:extLst>
                  <a:ext uri="{FF2B5EF4-FFF2-40B4-BE49-F238E27FC236}">
                    <a16:creationId xmlns:a16="http://schemas.microsoft.com/office/drawing/2014/main" id="{AEEB9CCE-4795-DB29-4CEB-F0AE04475D8B}"/>
                  </a:ext>
                </a:extLst>
              </p:cNvPr>
              <p:cNvSpPr/>
              <p:nvPr/>
            </p:nvSpPr>
            <p:spPr>
              <a:xfrm rot="10800000" flipV="1">
                <a:off x="7265602" y="2035098"/>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sp>
            <p:nvSpPr>
              <p:cNvPr id="7" name="object 260">
                <a:extLst>
                  <a:ext uri="{FF2B5EF4-FFF2-40B4-BE49-F238E27FC236}">
                    <a16:creationId xmlns:a16="http://schemas.microsoft.com/office/drawing/2014/main" id="{AB72966F-FB20-68B0-74DE-F955DD2E601D}"/>
                  </a:ext>
                </a:extLst>
              </p:cNvPr>
              <p:cNvSpPr txBox="1"/>
              <p:nvPr/>
            </p:nvSpPr>
            <p:spPr>
              <a:xfrm>
                <a:off x="9426481" y="2431537"/>
                <a:ext cx="2259255" cy="845103"/>
              </a:xfrm>
              <a:prstGeom prst="rect">
                <a:avLst/>
              </a:prstGeom>
            </p:spPr>
            <p:txBody>
              <a:bodyPr vert="horz" wrap="square" lIns="0" tIns="13970" rIns="0" bIns="0" rtlCol="0">
                <a:spAutoFit/>
              </a:bodyPr>
              <a:lstStyle/>
              <a:p>
                <a:pPr marL="12700">
                  <a:lnSpc>
                    <a:spcPct val="100000"/>
                  </a:lnSpc>
                  <a:spcBef>
                    <a:spcPts val="110"/>
                  </a:spcBef>
                  <a:tabLst>
                    <a:tab pos="915035" algn="l"/>
                  </a:tabLst>
                </a:pPr>
                <a:r>
                  <a:rPr lang="ja-JP" altLang="en-US" sz="3200" b="1" spc="10" dirty="0">
                    <a:solidFill>
                      <a:srgbClr val="EC008C"/>
                    </a:solidFill>
                    <a:uFill>
                      <a:solidFill>
                        <a:srgbClr val="231F20"/>
                      </a:solidFill>
                    </a:uFill>
                    <a:latin typeface="Century Gothic"/>
                    <a:cs typeface="Century Gothic"/>
                  </a:rPr>
                  <a:t>　</a:t>
                </a:r>
                <a:r>
                  <a:rPr sz="3200" b="1" spc="10" dirty="0">
                    <a:solidFill>
                      <a:srgbClr val="EC008C"/>
                    </a:solidFill>
                    <a:uFill>
                      <a:solidFill>
                        <a:srgbClr val="231F20"/>
                      </a:solidFill>
                    </a:uFill>
                    <a:latin typeface="Century Gothic"/>
                    <a:cs typeface="Century Gothic"/>
                  </a:rPr>
                  <a:t>¥</a:t>
                </a:r>
                <a:r>
                  <a:rPr lang="en-US" altLang="ja-JP" sz="5400" b="1" spc="10" dirty="0">
                    <a:solidFill>
                      <a:srgbClr val="EC008C"/>
                    </a:solidFill>
                    <a:uFill>
                      <a:solidFill>
                        <a:srgbClr val="231F20"/>
                      </a:solidFill>
                    </a:uFill>
                    <a:latin typeface="Century Gothic"/>
                    <a:cs typeface="Century Gothic"/>
                  </a:rPr>
                  <a:t>369</a:t>
                </a:r>
                <a:endParaRPr sz="3600" dirty="0">
                  <a:latin typeface="Century Gothic"/>
                  <a:cs typeface="Century Gothic"/>
                </a:endParaRPr>
              </a:p>
            </p:txBody>
          </p:sp>
          <p:sp>
            <p:nvSpPr>
              <p:cNvPr id="8" name="object 261">
                <a:extLst>
                  <a:ext uri="{FF2B5EF4-FFF2-40B4-BE49-F238E27FC236}">
                    <a16:creationId xmlns:a16="http://schemas.microsoft.com/office/drawing/2014/main" id="{92BB0F98-FE53-DC64-A796-795B8A7C6E97}"/>
                  </a:ext>
                </a:extLst>
              </p:cNvPr>
              <p:cNvSpPr txBox="1"/>
              <p:nvPr/>
            </p:nvSpPr>
            <p:spPr>
              <a:xfrm>
                <a:off x="7556844" y="3344896"/>
                <a:ext cx="1830155" cy="377026"/>
              </a:xfrm>
              <a:prstGeom prst="rect">
                <a:avLst/>
              </a:prstGeom>
              <a:solidFill>
                <a:schemeClr val="bg1"/>
              </a:solidFill>
              <a:ln w="3809">
                <a:solidFill>
                  <a:srgbClr val="231F20"/>
                </a:solidFill>
              </a:ln>
            </p:spPr>
            <p:txBody>
              <a:bodyPr vert="horz" wrap="square" lIns="0" tIns="7620" rIns="0" bIns="0" rtlCol="0">
                <a:spAutoFit/>
              </a:bodyPr>
              <a:lstStyle/>
              <a:p>
                <a:pPr marL="23495" algn="dist">
                  <a:lnSpc>
                    <a:spcPct val="100000"/>
                  </a:lnSpc>
                  <a:spcBef>
                    <a:spcPts val="60"/>
                  </a:spcBef>
                </a:pPr>
                <a:r>
                  <a:rPr lang="ja-JP" altLang="en-US" sz="2400" spc="300" dirty="0">
                    <a:solidFill>
                      <a:srgbClr val="231F20"/>
                    </a:solidFill>
                    <a:latin typeface="UD デジタル 教科書体 NK-R" panose="02020400000000000000" pitchFamily="18" charset="-128"/>
                    <a:ea typeface="UD デジタル 教科書体 NK-R" panose="02020400000000000000" pitchFamily="18" charset="-128"/>
                    <a:cs typeface="PMingLiU"/>
                  </a:rPr>
                  <a:t>２</a:t>
                </a:r>
                <a:r>
                  <a:rPr lang="en-US" altLang="ja-JP" sz="2400" spc="300" dirty="0">
                    <a:solidFill>
                      <a:srgbClr val="231F20"/>
                    </a:solidFill>
                    <a:latin typeface="UD デジタル 教科書体 NK-R" panose="02020400000000000000" pitchFamily="18" charset="-128"/>
                    <a:ea typeface="UD デジタル 教科書体 NK-R" panose="02020400000000000000" pitchFamily="18" charset="-128"/>
                    <a:cs typeface="PMingLiU"/>
                  </a:rPr>
                  <a:t>790785</a:t>
                </a:r>
                <a:endParaRPr sz="2400" dirty="0">
                  <a:latin typeface="UD デジタル 教科書体 NK-R" panose="02020400000000000000" pitchFamily="18" charset="-128"/>
                  <a:ea typeface="UD デジタル 教科書体 NK-R" panose="02020400000000000000" pitchFamily="18" charset="-128"/>
                  <a:cs typeface="PMingLiU"/>
                </a:endParaRPr>
              </a:p>
            </p:txBody>
          </p:sp>
          <p:sp>
            <p:nvSpPr>
              <p:cNvPr id="9" name="テキスト ボックス 8">
                <a:extLst>
                  <a:ext uri="{FF2B5EF4-FFF2-40B4-BE49-F238E27FC236}">
                    <a16:creationId xmlns:a16="http://schemas.microsoft.com/office/drawing/2014/main" id="{24238104-0AF8-7C5A-8F56-74DF741A54EB}"/>
                  </a:ext>
                </a:extLst>
              </p:cNvPr>
              <p:cNvSpPr txBox="1"/>
              <p:nvPr/>
            </p:nvSpPr>
            <p:spPr>
              <a:xfrm flipH="1">
                <a:off x="11454904" y="2368539"/>
                <a:ext cx="461665" cy="1051821"/>
              </a:xfrm>
              <a:prstGeom prst="rect">
                <a:avLst/>
              </a:prstGeom>
              <a:noFill/>
            </p:spPr>
            <p:txBody>
              <a:bodyPr vert="eaVert" wrap="square" rtlCol="0">
                <a:spAutoFit/>
              </a:bodyPr>
              <a:lstStyle/>
              <a:p>
                <a:pPr lvl="0" defTabSz="914400" fontAlgn="base">
                  <a:spcBef>
                    <a:spcPct val="0"/>
                  </a:spcBef>
                  <a:spcAft>
                    <a:spcPct val="0"/>
                  </a:spcAft>
                </a:pPr>
                <a:r>
                  <a:rPr kumimoji="1" lang="ja-JP" altLang="en-US" b="1" dirty="0">
                    <a:solidFill>
                      <a:srgbClr val="FF3399"/>
                    </a:solidFill>
                    <a:latin typeface="ＭＳ ゴシック" pitchFamily="49" charset="-128"/>
                    <a:ea typeface="ＭＳ ゴシック" pitchFamily="49" charset="-128"/>
                  </a:rPr>
                  <a:t>（税別）</a:t>
                </a:r>
              </a:p>
            </p:txBody>
          </p:sp>
          <p:sp>
            <p:nvSpPr>
              <p:cNvPr id="10" name="object 260">
                <a:extLst>
                  <a:ext uri="{FF2B5EF4-FFF2-40B4-BE49-F238E27FC236}">
                    <a16:creationId xmlns:a16="http://schemas.microsoft.com/office/drawing/2014/main" id="{81124E37-91A5-918C-DA12-05E775906563}"/>
                  </a:ext>
                </a:extLst>
              </p:cNvPr>
              <p:cNvSpPr txBox="1"/>
              <p:nvPr/>
            </p:nvSpPr>
            <p:spPr>
              <a:xfrm>
                <a:off x="7265603" y="2943729"/>
                <a:ext cx="742238" cy="291105"/>
              </a:xfrm>
              <a:prstGeom prst="rect">
                <a:avLst/>
              </a:prstGeom>
            </p:spPr>
            <p:txBody>
              <a:bodyPr vert="horz" wrap="square" lIns="0" tIns="13970" rIns="0" bIns="0" rtlCol="0">
                <a:spAutoFit/>
              </a:bodyPr>
              <a:lstStyle/>
              <a:p>
                <a:pPr marL="12700">
                  <a:lnSpc>
                    <a:spcPct val="100000"/>
                  </a:lnSpc>
                  <a:spcBef>
                    <a:spcPts val="110"/>
                  </a:spcBef>
                  <a:tabLst>
                    <a:tab pos="915035" algn="l"/>
                  </a:tabLst>
                </a:pPr>
                <a:r>
                  <a:rPr lang="en-US" altLang="ja-JP" dirty="0">
                    <a:latin typeface="Yu Gothic UI Semibold" panose="020B0700000000000000" pitchFamily="50" charset="-128"/>
                    <a:ea typeface="Yu Gothic UI Semibold" panose="020B0700000000000000" pitchFamily="50" charset="-128"/>
                    <a:cs typeface="Century Gothic"/>
                  </a:rPr>
                  <a:t>MKT</a:t>
                </a:r>
                <a:endParaRPr dirty="0">
                  <a:latin typeface="Yu Gothic UI Semibold" panose="020B0700000000000000" pitchFamily="50" charset="-128"/>
                  <a:ea typeface="Yu Gothic UI Semibold" panose="020B0700000000000000" pitchFamily="50" charset="-128"/>
                  <a:cs typeface="Century Gothic"/>
                </a:endParaRPr>
              </a:p>
            </p:txBody>
          </p:sp>
          <p:sp>
            <p:nvSpPr>
              <p:cNvPr id="20" name="object 259">
                <a:extLst>
                  <a:ext uri="{FF2B5EF4-FFF2-40B4-BE49-F238E27FC236}">
                    <a16:creationId xmlns:a16="http://schemas.microsoft.com/office/drawing/2014/main" id="{5E41E256-D9D1-2750-1E31-E3925A6D3D7F}"/>
                  </a:ext>
                </a:extLst>
              </p:cNvPr>
              <p:cNvSpPr/>
              <p:nvPr/>
            </p:nvSpPr>
            <p:spPr>
              <a:xfrm rot="10800000" flipV="1">
                <a:off x="7265602" y="3253545"/>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sp>
            <p:nvSpPr>
              <p:cNvPr id="14" name="object 261">
                <a:extLst>
                  <a:ext uri="{FF2B5EF4-FFF2-40B4-BE49-F238E27FC236}">
                    <a16:creationId xmlns:a16="http://schemas.microsoft.com/office/drawing/2014/main" id="{664737F8-68C9-45DE-A1DA-93CC6107580E}"/>
                  </a:ext>
                </a:extLst>
              </p:cNvPr>
              <p:cNvSpPr txBox="1"/>
              <p:nvPr/>
            </p:nvSpPr>
            <p:spPr>
              <a:xfrm>
                <a:off x="9932272" y="3343116"/>
                <a:ext cx="1830155" cy="377026"/>
              </a:xfrm>
              <a:prstGeom prst="rect">
                <a:avLst/>
              </a:prstGeom>
              <a:solidFill>
                <a:schemeClr val="bg1"/>
              </a:solidFill>
              <a:ln w="3809">
                <a:solidFill>
                  <a:srgbClr val="231F20"/>
                </a:solidFill>
              </a:ln>
            </p:spPr>
            <p:txBody>
              <a:bodyPr vert="horz" wrap="square" lIns="0" tIns="7620" rIns="0" bIns="0" rtlCol="0">
                <a:spAutoFit/>
              </a:bodyPr>
              <a:lstStyle/>
              <a:p>
                <a:pPr marL="23495" algn="dist">
                  <a:lnSpc>
                    <a:spcPct val="100000"/>
                  </a:lnSpc>
                  <a:spcBef>
                    <a:spcPts val="60"/>
                  </a:spcBef>
                </a:pPr>
                <a:r>
                  <a:rPr lang="ja-JP" altLang="en-US" sz="2400" spc="300" dirty="0">
                    <a:solidFill>
                      <a:srgbClr val="231F20"/>
                    </a:solidFill>
                    <a:latin typeface="UD デジタル 教科書体 NK-R" panose="02020400000000000000" pitchFamily="18" charset="-128"/>
                    <a:ea typeface="UD デジタル 教科書体 NK-R" panose="02020400000000000000" pitchFamily="18" charset="-128"/>
                    <a:cs typeface="PMingLiU"/>
                  </a:rPr>
                  <a:t>２</a:t>
                </a:r>
                <a:r>
                  <a:rPr lang="en-US" altLang="ja-JP" sz="2400" spc="300" dirty="0">
                    <a:solidFill>
                      <a:srgbClr val="231F20"/>
                    </a:solidFill>
                    <a:latin typeface="UD デジタル 教科書体 NK-R" panose="02020400000000000000" pitchFamily="18" charset="-128"/>
                    <a:ea typeface="UD デジタル 教科書体 NK-R" panose="02020400000000000000" pitchFamily="18" charset="-128"/>
                    <a:cs typeface="PMingLiU"/>
                  </a:rPr>
                  <a:t>790786</a:t>
                </a:r>
                <a:endParaRPr sz="2400" dirty="0">
                  <a:latin typeface="UD デジタル 教科書体 NK-R" panose="02020400000000000000" pitchFamily="18" charset="-128"/>
                  <a:ea typeface="UD デジタル 教科書体 NK-R" panose="02020400000000000000" pitchFamily="18" charset="-128"/>
                  <a:cs typeface="PMingLiU"/>
                </a:endParaRPr>
              </a:p>
            </p:txBody>
          </p:sp>
          <p:sp>
            <p:nvSpPr>
              <p:cNvPr id="18" name="テキスト ボックス 17">
                <a:extLst>
                  <a:ext uri="{FF2B5EF4-FFF2-40B4-BE49-F238E27FC236}">
                    <a16:creationId xmlns:a16="http://schemas.microsoft.com/office/drawing/2014/main" id="{43B564A5-91B1-4572-3031-9A25746AD680}"/>
                  </a:ext>
                </a:extLst>
              </p:cNvPr>
              <p:cNvSpPr txBox="1"/>
              <p:nvPr/>
            </p:nvSpPr>
            <p:spPr>
              <a:xfrm>
                <a:off x="7972856" y="3753316"/>
                <a:ext cx="1107996" cy="369332"/>
              </a:xfrm>
              <a:prstGeom prst="rect">
                <a:avLst/>
              </a:prstGeom>
              <a:noFill/>
            </p:spPr>
            <p:txBody>
              <a:bodyPr wrap="none" rtlCol="0">
                <a:spAutoFit/>
              </a:bodyPr>
              <a:lstStyle/>
              <a:p>
                <a:r>
                  <a:rPr lang="ja-JP" altLang="en-US" dirty="0"/>
                  <a:t>カレー味</a:t>
                </a:r>
                <a:endParaRPr kumimoji="1" lang="ja-JP" altLang="en-US" dirty="0"/>
              </a:p>
            </p:txBody>
          </p:sp>
          <p:sp>
            <p:nvSpPr>
              <p:cNvPr id="19" name="テキスト ボックス 18">
                <a:extLst>
                  <a:ext uri="{FF2B5EF4-FFF2-40B4-BE49-F238E27FC236}">
                    <a16:creationId xmlns:a16="http://schemas.microsoft.com/office/drawing/2014/main" id="{4B84F7BC-5BF3-8088-AE7E-F88658CF248E}"/>
                  </a:ext>
                </a:extLst>
              </p:cNvPr>
              <p:cNvSpPr txBox="1"/>
              <p:nvPr/>
            </p:nvSpPr>
            <p:spPr>
              <a:xfrm>
                <a:off x="10177935" y="3749660"/>
                <a:ext cx="1338828" cy="369332"/>
              </a:xfrm>
              <a:prstGeom prst="rect">
                <a:avLst/>
              </a:prstGeom>
              <a:noFill/>
            </p:spPr>
            <p:txBody>
              <a:bodyPr wrap="none" rtlCol="0">
                <a:spAutoFit/>
              </a:bodyPr>
              <a:lstStyle/>
              <a:p>
                <a:r>
                  <a:rPr kumimoji="1" lang="ja-JP" altLang="en-US" dirty="0"/>
                  <a:t>コンソメ風</a:t>
                </a:r>
              </a:p>
            </p:txBody>
          </p:sp>
          <p:sp>
            <p:nvSpPr>
              <p:cNvPr id="33" name="テキスト ボックス 32">
                <a:extLst>
                  <a:ext uri="{FF2B5EF4-FFF2-40B4-BE49-F238E27FC236}">
                    <a16:creationId xmlns:a16="http://schemas.microsoft.com/office/drawing/2014/main" id="{6AD2ED7F-9555-FE21-771D-CFC3870A5956}"/>
                  </a:ext>
                </a:extLst>
              </p:cNvPr>
              <p:cNvSpPr txBox="1"/>
              <p:nvPr/>
            </p:nvSpPr>
            <p:spPr>
              <a:xfrm>
                <a:off x="7134850" y="3378175"/>
                <a:ext cx="415498" cy="369332"/>
              </a:xfrm>
              <a:prstGeom prst="rect">
                <a:avLst/>
              </a:prstGeom>
              <a:noFill/>
            </p:spPr>
            <p:txBody>
              <a:bodyPr wrap="none" rtlCol="0">
                <a:spAutoFit/>
              </a:bodyPr>
              <a:lstStyle/>
              <a:p>
                <a:r>
                  <a:rPr kumimoji="1" lang="ja-JP" altLang="en-US" dirty="0"/>
                  <a:t>①</a:t>
                </a:r>
              </a:p>
            </p:txBody>
          </p:sp>
          <p:sp>
            <p:nvSpPr>
              <p:cNvPr id="36" name="テキスト ボックス 35">
                <a:extLst>
                  <a:ext uri="{FF2B5EF4-FFF2-40B4-BE49-F238E27FC236}">
                    <a16:creationId xmlns:a16="http://schemas.microsoft.com/office/drawing/2014/main" id="{456561C3-7FE9-C1CF-A2C0-29DA832F7EB1}"/>
                  </a:ext>
                </a:extLst>
              </p:cNvPr>
              <p:cNvSpPr txBox="1"/>
              <p:nvPr/>
            </p:nvSpPr>
            <p:spPr>
              <a:xfrm>
                <a:off x="9509967" y="3359663"/>
                <a:ext cx="415498" cy="369332"/>
              </a:xfrm>
              <a:prstGeom prst="rect">
                <a:avLst/>
              </a:prstGeom>
              <a:noFill/>
            </p:spPr>
            <p:txBody>
              <a:bodyPr wrap="none" rtlCol="0">
                <a:spAutoFit/>
              </a:bodyPr>
              <a:lstStyle/>
              <a:p>
                <a:r>
                  <a:rPr lang="ja-JP" altLang="en-US" dirty="0"/>
                  <a:t>②</a:t>
                </a:r>
                <a:endParaRPr kumimoji="1" lang="ja-JP" altLang="en-US" dirty="0"/>
              </a:p>
            </p:txBody>
          </p:sp>
          <p:sp>
            <p:nvSpPr>
              <p:cNvPr id="54" name="object 254">
                <a:extLst>
                  <a:ext uri="{FF2B5EF4-FFF2-40B4-BE49-F238E27FC236}">
                    <a16:creationId xmlns:a16="http://schemas.microsoft.com/office/drawing/2014/main" id="{61AD05CC-5B0E-DEE0-2B2A-79C4EF82053F}"/>
                  </a:ext>
                </a:extLst>
              </p:cNvPr>
              <p:cNvSpPr txBox="1"/>
              <p:nvPr/>
            </p:nvSpPr>
            <p:spPr>
              <a:xfrm>
                <a:off x="7286224" y="4782870"/>
                <a:ext cx="4750856" cy="869918"/>
              </a:xfrm>
              <a:prstGeom prst="rect">
                <a:avLst/>
              </a:prstGeom>
            </p:spPr>
            <p:txBody>
              <a:bodyPr vert="horz" wrap="square" lIns="0" tIns="13335" rIns="0" bIns="0" rtlCol="0">
                <a:spAutoFit/>
              </a:bodyPr>
              <a:lstStyle/>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パッケージサイズ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13×7.2×17cm</a:t>
                </a: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荷姿　袋入り</a:t>
                </a: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賞味期間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120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日（残日数</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80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日以上）</a:t>
                </a:r>
                <a:endParaRPr lang="en-US" altLang="ja-JP" sz="2800" spc="5" dirty="0">
                  <a:solidFill>
                    <a:srgbClr val="231F20"/>
                  </a:solidFill>
                  <a:latin typeface="游ゴシック Medium" panose="020B0500000000000000" pitchFamily="50" charset="-128"/>
                  <a:ea typeface="游ゴシック Medium" panose="020B0500000000000000" pitchFamily="50" charset="-128"/>
                  <a:cs typeface="PMingLiU"/>
                </a:endParaRPr>
              </a:p>
            </p:txBody>
          </p:sp>
          <p:sp>
            <p:nvSpPr>
              <p:cNvPr id="55" name="テキスト ボックス 54">
                <a:extLst>
                  <a:ext uri="{FF2B5EF4-FFF2-40B4-BE49-F238E27FC236}">
                    <a16:creationId xmlns:a16="http://schemas.microsoft.com/office/drawing/2014/main" id="{04CE4D68-88F0-C44B-ED17-F32245E7F359}"/>
                  </a:ext>
                </a:extLst>
              </p:cNvPr>
              <p:cNvSpPr txBox="1"/>
              <p:nvPr/>
            </p:nvSpPr>
            <p:spPr>
              <a:xfrm>
                <a:off x="9623015" y="5731578"/>
                <a:ext cx="2296070" cy="370552"/>
              </a:xfrm>
              <a:prstGeom prst="rect">
                <a:avLst/>
              </a:prstGeom>
              <a:solidFill>
                <a:schemeClr val="bg1"/>
              </a:solidFill>
              <a:ln w="12700">
                <a:solidFill>
                  <a:srgbClr val="00AEEF"/>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56" name="object 254">
                <a:extLst>
                  <a:ext uri="{FF2B5EF4-FFF2-40B4-BE49-F238E27FC236}">
                    <a16:creationId xmlns:a16="http://schemas.microsoft.com/office/drawing/2014/main" id="{33B9AA8D-BF10-7279-B061-7ABF71A2B3DC}"/>
                  </a:ext>
                </a:extLst>
              </p:cNvPr>
              <p:cNvSpPr txBox="1"/>
              <p:nvPr/>
            </p:nvSpPr>
            <p:spPr>
              <a:xfrm>
                <a:off x="9606910" y="5939204"/>
                <a:ext cx="2289473" cy="151773"/>
              </a:xfrm>
              <a:prstGeom prst="rect">
                <a:avLst/>
              </a:prstGeom>
            </p:spPr>
            <p:txBody>
              <a:bodyPr vert="horz" wrap="square" lIns="0" tIns="13335" rIns="0" bIns="0" rtlCol="0">
                <a:spAutoFit/>
              </a:bodyPr>
              <a:lstStyle/>
              <a:p>
                <a:pPr marL="12700" algn="ctr">
                  <a:lnSpc>
                    <a:spcPts val="700"/>
                  </a:lnSpc>
                  <a:tabLst>
                    <a:tab pos="290830" algn="l"/>
                  </a:tabLst>
                </a:pP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出荷まで約</a:t>
                </a:r>
                <a:r>
                  <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rPr>
                  <a:t>10</a:t>
                </a: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日</a:t>
                </a:r>
                <a:endPar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sp>
            <p:nvSpPr>
              <p:cNvPr id="57" name="テキスト ボックス 56">
                <a:extLst>
                  <a:ext uri="{FF2B5EF4-FFF2-40B4-BE49-F238E27FC236}">
                    <a16:creationId xmlns:a16="http://schemas.microsoft.com/office/drawing/2014/main" id="{F1250F80-C082-F9D6-ABE7-E6CC7F21AC47}"/>
                  </a:ext>
                </a:extLst>
              </p:cNvPr>
              <p:cNvSpPr txBox="1"/>
              <p:nvPr/>
            </p:nvSpPr>
            <p:spPr>
              <a:xfrm>
                <a:off x="7320976" y="5733144"/>
                <a:ext cx="2296863" cy="370552"/>
              </a:xfrm>
              <a:prstGeom prst="rect">
                <a:avLst/>
              </a:prstGeom>
              <a:solidFill>
                <a:schemeClr val="bg1"/>
              </a:solidFill>
              <a:ln w="12700">
                <a:solidFill>
                  <a:srgbClr val="EC008C"/>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58" name="object 254">
                <a:extLst>
                  <a:ext uri="{FF2B5EF4-FFF2-40B4-BE49-F238E27FC236}">
                    <a16:creationId xmlns:a16="http://schemas.microsoft.com/office/drawing/2014/main" id="{98D0BE1C-3564-FD0A-863E-D4BA297A6C16}"/>
                  </a:ext>
                </a:extLst>
              </p:cNvPr>
              <p:cNvSpPr txBox="1"/>
              <p:nvPr/>
            </p:nvSpPr>
            <p:spPr>
              <a:xfrm>
                <a:off x="7149698" y="5940770"/>
                <a:ext cx="2609952" cy="151773"/>
              </a:xfrm>
              <a:prstGeom prst="rect">
                <a:avLst/>
              </a:prstGeom>
              <a:ln>
                <a:noFill/>
              </a:ln>
            </p:spPr>
            <p:txBody>
              <a:bodyPr vert="horz" wrap="square" lIns="0" tIns="13335" rIns="0" bIns="0" rtlCol="0">
                <a:spAutoFit/>
              </a:bodyPr>
              <a:lstStyle/>
              <a:p>
                <a:pPr marL="12700" algn="ctr">
                  <a:lnSpc>
                    <a:spcPts val="700"/>
                  </a:lnSpc>
                  <a:tabLst>
                    <a:tab pos="290830" algn="l"/>
                  </a:tabLst>
                </a:pPr>
                <a:r>
                  <a:rPr lang="ja-JP" altLang="en-US" sz="2000" spc="5" dirty="0">
                    <a:solidFill>
                      <a:srgbClr val="EC008C"/>
                    </a:solidFill>
                    <a:latin typeface="游ゴシック Medium" panose="020B0500000000000000" pitchFamily="50" charset="-128"/>
                    <a:ea typeface="游ゴシック Medium" panose="020B0500000000000000" pitchFamily="50" charset="-128"/>
                    <a:cs typeface="PMingLiU"/>
                  </a:rPr>
                  <a:t>カートン割れ不可</a:t>
                </a:r>
                <a:endParaRPr lang="en-US" altLang="ja-JP" sz="2000" spc="5" dirty="0">
                  <a:solidFill>
                    <a:srgbClr val="EC008C"/>
                  </a:solidFill>
                  <a:latin typeface="游ゴシック Medium" panose="020B0500000000000000" pitchFamily="50" charset="-128"/>
                  <a:ea typeface="游ゴシック Medium" panose="020B0500000000000000" pitchFamily="50" charset="-128"/>
                  <a:cs typeface="PMingLiU"/>
                </a:endParaRPr>
              </a:p>
            </p:txBody>
          </p:sp>
        </p:grpSp>
        <p:sp>
          <p:nvSpPr>
            <p:cNvPr id="59" name="角丸四角形 621">
              <a:extLst>
                <a:ext uri="{FF2B5EF4-FFF2-40B4-BE49-F238E27FC236}">
                  <a16:creationId xmlns:a16="http://schemas.microsoft.com/office/drawing/2014/main" id="{62461A1E-922E-1C04-6C71-B83DA7997D1D}"/>
                </a:ext>
              </a:extLst>
            </p:cNvPr>
            <p:cNvSpPr/>
            <p:nvPr/>
          </p:nvSpPr>
          <p:spPr>
            <a:xfrm>
              <a:off x="9931076" y="2429435"/>
              <a:ext cx="1299416" cy="248462"/>
            </a:xfrm>
            <a:prstGeom prst="roundRect">
              <a:avLst/>
            </a:prstGeom>
            <a:solidFill>
              <a:schemeClr val="bg1"/>
            </a:solidFill>
            <a:ln w="3175">
              <a:solidFill>
                <a:srgbClr val="EC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object 258">
              <a:extLst>
                <a:ext uri="{FF2B5EF4-FFF2-40B4-BE49-F238E27FC236}">
                  <a16:creationId xmlns:a16="http://schemas.microsoft.com/office/drawing/2014/main" id="{2BBA9FB7-7806-E76E-CE19-7A3E3FC4F405}"/>
                </a:ext>
              </a:extLst>
            </p:cNvPr>
            <p:cNvSpPr txBox="1"/>
            <p:nvPr/>
          </p:nvSpPr>
          <p:spPr>
            <a:xfrm>
              <a:off x="10026660" y="2525230"/>
              <a:ext cx="1299416" cy="156518"/>
            </a:xfrm>
            <a:prstGeom prst="rect">
              <a:avLst/>
            </a:prstGeom>
          </p:spPr>
          <p:txBody>
            <a:bodyPr vert="horz" wrap="square" lIns="0" tIns="12700" rIns="0" bIns="0" rtlCol="0">
              <a:spAutoFit/>
            </a:bodyPr>
            <a:lstStyle/>
            <a:p>
              <a:pPr marL="12700">
                <a:lnSpc>
                  <a:spcPts val="910"/>
                </a:lnSpc>
                <a:spcBef>
                  <a:spcPts val="100"/>
                </a:spcBef>
              </a:pPr>
              <a:r>
                <a:rPr lang="ja-JP" altLang="en-US" sz="1600" b="1" dirty="0">
                  <a:solidFill>
                    <a:srgbClr val="EC008C"/>
                  </a:solidFill>
                  <a:latin typeface="游ゴシック" panose="020B0400000000000000" pitchFamily="50" charset="-128"/>
                  <a:cs typeface="Microsoft JhengHei"/>
                </a:rPr>
                <a:t>軽減税率</a:t>
              </a:r>
              <a:r>
                <a:rPr lang="en-US" altLang="ja-JP" sz="1600" b="1" dirty="0">
                  <a:solidFill>
                    <a:srgbClr val="EC008C"/>
                  </a:solidFill>
                  <a:latin typeface="游ゴシック" panose="020B0400000000000000" pitchFamily="50" charset="-128"/>
                  <a:cs typeface="Microsoft JhengHei"/>
                </a:rPr>
                <a:t>8</a:t>
              </a:r>
              <a:r>
                <a:rPr lang="ja-JP" altLang="en-US" sz="1600" b="1" dirty="0">
                  <a:solidFill>
                    <a:srgbClr val="EC008C"/>
                  </a:solidFill>
                  <a:latin typeface="游ゴシック" panose="020B0400000000000000" pitchFamily="50" charset="-128"/>
                  <a:cs typeface="Microsoft JhengHei"/>
                </a:rPr>
                <a:t>％</a:t>
              </a:r>
            </a:p>
          </p:txBody>
        </p:sp>
      </p:grpSp>
      <p:pic>
        <p:nvPicPr>
          <p:cNvPr id="21" name="図 20">
            <a:extLst>
              <a:ext uri="{FF2B5EF4-FFF2-40B4-BE49-F238E27FC236}">
                <a16:creationId xmlns:a16="http://schemas.microsoft.com/office/drawing/2014/main" id="{98ED0D4E-565F-4AC8-A4ED-A7B79D93EC5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24096" y="2448243"/>
            <a:ext cx="2370759" cy="3111871"/>
          </a:xfrm>
          <a:prstGeom prst="rect">
            <a:avLst/>
          </a:prstGeom>
        </p:spPr>
      </p:pic>
      <p:pic>
        <p:nvPicPr>
          <p:cNvPr id="23" name="図 22">
            <a:extLst>
              <a:ext uri="{FF2B5EF4-FFF2-40B4-BE49-F238E27FC236}">
                <a16:creationId xmlns:a16="http://schemas.microsoft.com/office/drawing/2014/main" id="{0975A113-3FA5-D3F6-9797-8B9382DAA04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0983" y="2211187"/>
            <a:ext cx="2330603" cy="3090995"/>
          </a:xfrm>
          <a:prstGeom prst="rect">
            <a:avLst/>
          </a:prstGeom>
        </p:spPr>
      </p:pic>
      <p:grpSp>
        <p:nvGrpSpPr>
          <p:cNvPr id="27" name="グループ化 26">
            <a:extLst>
              <a:ext uri="{FF2B5EF4-FFF2-40B4-BE49-F238E27FC236}">
                <a16:creationId xmlns:a16="http://schemas.microsoft.com/office/drawing/2014/main" id="{86C41AD2-256C-0C1D-5940-CECC3B42C1E1}"/>
              </a:ext>
            </a:extLst>
          </p:cNvPr>
          <p:cNvGrpSpPr/>
          <p:nvPr/>
        </p:nvGrpSpPr>
        <p:grpSpPr>
          <a:xfrm>
            <a:off x="9831183" y="527757"/>
            <a:ext cx="1791621" cy="459858"/>
            <a:chOff x="10105174" y="276646"/>
            <a:chExt cx="1791621" cy="459858"/>
          </a:xfrm>
        </p:grpSpPr>
        <p:sp>
          <p:nvSpPr>
            <p:cNvPr id="28" name="テキスト ボックス 27">
              <a:extLst>
                <a:ext uri="{FF2B5EF4-FFF2-40B4-BE49-F238E27FC236}">
                  <a16:creationId xmlns:a16="http://schemas.microsoft.com/office/drawing/2014/main" id="{B8CE24E5-104D-2D6C-DFDD-C6C49FAE6502}"/>
                </a:ext>
              </a:extLst>
            </p:cNvPr>
            <p:cNvSpPr txBox="1"/>
            <p:nvPr/>
          </p:nvSpPr>
          <p:spPr>
            <a:xfrm>
              <a:off x="10312287" y="276646"/>
              <a:ext cx="1584508"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来場記念品に</a:t>
              </a:r>
              <a:r>
                <a:rPr lang="ja-JP" altLang="en-US" sz="1400" dirty="0">
                  <a:solidFill>
                    <a:schemeClr val="bg1"/>
                  </a:solidFill>
                  <a:highlight>
                    <a:srgbClr val="FFFF00"/>
                  </a:highlight>
                  <a:latin typeface="BIZ UDPゴシック" panose="020B0400000000000000" pitchFamily="50" charset="-128"/>
                  <a:ea typeface="BIZ UDPゴシック" panose="020B0400000000000000" pitchFamily="50" charset="-128"/>
                </a:rPr>
                <a:t>　</a:t>
              </a:r>
            </a:p>
          </p:txBody>
        </p:sp>
        <p:cxnSp>
          <p:nvCxnSpPr>
            <p:cNvPr id="29" name="直線コネクタ 28">
              <a:extLst>
                <a:ext uri="{FF2B5EF4-FFF2-40B4-BE49-F238E27FC236}">
                  <a16:creationId xmlns:a16="http://schemas.microsoft.com/office/drawing/2014/main" id="{AD30806C-622B-A7DD-5587-573ED0F5F740}"/>
                </a:ext>
              </a:extLst>
            </p:cNvPr>
            <p:cNvCxnSpPr>
              <a:cxnSpLocks/>
            </p:cNvCxnSpPr>
            <p:nvPr/>
          </p:nvCxnSpPr>
          <p:spPr>
            <a:xfrm flipH="1">
              <a:off x="10105174" y="604861"/>
              <a:ext cx="118021" cy="131643"/>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cxnSp>
          <p:nvCxnSpPr>
            <p:cNvPr id="30" name="直線コネクタ 29">
              <a:extLst>
                <a:ext uri="{FF2B5EF4-FFF2-40B4-BE49-F238E27FC236}">
                  <a16:creationId xmlns:a16="http://schemas.microsoft.com/office/drawing/2014/main" id="{FC4E606B-325E-7205-F560-9111DFFF5159}"/>
                </a:ext>
              </a:extLst>
            </p:cNvPr>
            <p:cNvCxnSpPr>
              <a:cxnSpLocks/>
            </p:cNvCxnSpPr>
            <p:nvPr/>
          </p:nvCxnSpPr>
          <p:spPr>
            <a:xfrm flipH="1">
              <a:off x="10222385" y="610177"/>
              <a:ext cx="1547635" cy="455"/>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grpSp>
      <p:pic>
        <p:nvPicPr>
          <p:cNvPr id="2" name="図 1">
            <a:extLst>
              <a:ext uri="{FF2B5EF4-FFF2-40B4-BE49-F238E27FC236}">
                <a16:creationId xmlns:a16="http://schemas.microsoft.com/office/drawing/2014/main" id="{D552C268-376F-2E2D-E5B2-4A25C55FBF4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2541" y="279257"/>
            <a:ext cx="3041965" cy="1416716"/>
          </a:xfrm>
          <a:prstGeom prst="rect">
            <a:avLst/>
          </a:prstGeom>
        </p:spPr>
      </p:pic>
    </p:spTree>
    <p:extLst>
      <p:ext uri="{BB962C8B-B14F-4D97-AF65-F5344CB8AC3E}">
        <p14:creationId xmlns:p14="http://schemas.microsoft.com/office/powerpoint/2010/main" val="3099083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4A6CAD-B181-DD0B-2D5D-2F6462AB412F}"/>
            </a:ext>
          </a:extLst>
        </p:cNvPr>
        <p:cNvGrpSpPr/>
        <p:nvPr/>
      </p:nvGrpSpPr>
      <p:grpSpPr>
        <a:xfrm>
          <a:off x="0" y="0"/>
          <a:ext cx="0" cy="0"/>
          <a:chOff x="0" y="0"/>
          <a:chExt cx="0" cy="0"/>
        </a:xfrm>
      </p:grpSpPr>
      <p:sp>
        <p:nvSpPr>
          <p:cNvPr id="64" name="直角三角形 63">
            <a:extLst>
              <a:ext uri="{FF2B5EF4-FFF2-40B4-BE49-F238E27FC236}">
                <a16:creationId xmlns:a16="http://schemas.microsoft.com/office/drawing/2014/main" id="{3538414F-147B-4145-D74A-9B3D8C7EEAD4}"/>
              </a:ext>
            </a:extLst>
          </p:cNvPr>
          <p:cNvSpPr/>
          <p:nvPr/>
        </p:nvSpPr>
        <p:spPr>
          <a:xfrm rot="16200000">
            <a:off x="8943955" y="3610793"/>
            <a:ext cx="2465393" cy="4058048"/>
          </a:xfrm>
          <a:prstGeom prst="r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41" name="図 40">
            <a:extLst>
              <a:ext uri="{FF2B5EF4-FFF2-40B4-BE49-F238E27FC236}">
                <a16:creationId xmlns:a16="http://schemas.microsoft.com/office/drawing/2014/main" id="{27CAA425-5B44-959B-57AC-BAF7BE69B13E}"/>
              </a:ext>
            </a:extLst>
          </p:cNvPr>
          <p:cNvPicPr>
            <a:picLocks noChangeAspect="1"/>
          </p:cNvPicPr>
          <p:nvPr/>
        </p:nvPicPr>
        <p:blipFill>
          <a:blip r:embed="rId2" cstate="print">
            <a:extLst>
              <a:ext uri="{28A0092B-C50C-407E-A947-70E740481C1C}">
                <a14:useLocalDpi xmlns:a14="http://schemas.microsoft.com/office/drawing/2010/main" val="0"/>
              </a:ext>
            </a:extLst>
          </a:blip>
          <a:srcRect l="19199" t="25974" r="18083" b="25881"/>
          <a:stretch>
            <a:fillRect/>
          </a:stretch>
        </p:blipFill>
        <p:spPr>
          <a:xfrm>
            <a:off x="17193" y="5056448"/>
            <a:ext cx="3346205" cy="1711918"/>
          </a:xfrm>
          <a:prstGeom prst="rect">
            <a:avLst/>
          </a:prstGeom>
        </p:spPr>
      </p:pic>
      <p:pic>
        <p:nvPicPr>
          <p:cNvPr id="38" name="図 37">
            <a:extLst>
              <a:ext uri="{FF2B5EF4-FFF2-40B4-BE49-F238E27FC236}">
                <a16:creationId xmlns:a16="http://schemas.microsoft.com/office/drawing/2014/main" id="{D5D44BA9-2337-B8D3-A69D-BDD466859FDB}"/>
              </a:ext>
            </a:extLst>
          </p:cNvPr>
          <p:cNvPicPr>
            <a:picLocks noChangeAspect="1"/>
          </p:cNvPicPr>
          <p:nvPr/>
        </p:nvPicPr>
        <p:blipFill>
          <a:blip r:embed="rId3" cstate="print">
            <a:extLst>
              <a:ext uri="{28A0092B-C50C-407E-A947-70E740481C1C}">
                <a14:useLocalDpi xmlns:a14="http://schemas.microsoft.com/office/drawing/2010/main" val="0"/>
              </a:ext>
            </a:extLst>
          </a:blip>
          <a:srcRect l="19075" t="26494" r="18143" b="26041"/>
          <a:stretch>
            <a:fillRect/>
          </a:stretch>
        </p:blipFill>
        <p:spPr>
          <a:xfrm>
            <a:off x="-25048" y="2943729"/>
            <a:ext cx="3301690" cy="1664383"/>
          </a:xfrm>
          <a:prstGeom prst="rect">
            <a:avLst/>
          </a:prstGeom>
        </p:spPr>
      </p:pic>
      <p:pic>
        <p:nvPicPr>
          <p:cNvPr id="13" name="図 12">
            <a:extLst>
              <a:ext uri="{FF2B5EF4-FFF2-40B4-BE49-F238E27FC236}">
                <a16:creationId xmlns:a16="http://schemas.microsoft.com/office/drawing/2014/main" id="{9FA43C89-B378-805C-900B-A5CF2DB71D65}"/>
              </a:ext>
            </a:extLst>
          </p:cNvPr>
          <p:cNvPicPr>
            <a:picLocks noChangeAspect="1"/>
          </p:cNvPicPr>
          <p:nvPr/>
        </p:nvPicPr>
        <p:blipFill>
          <a:blip r:embed="rId4">
            <a:extLst>
              <a:ext uri="{28A0092B-C50C-407E-A947-70E740481C1C}">
                <a14:useLocalDpi xmlns:a14="http://schemas.microsoft.com/office/drawing/2010/main" val="0"/>
              </a:ext>
            </a:extLst>
          </a:blip>
          <a:srcRect l="11922" t="31849" r="10551" b="22539"/>
          <a:stretch>
            <a:fillRect/>
          </a:stretch>
        </p:blipFill>
        <p:spPr>
          <a:xfrm>
            <a:off x="3363398" y="5049567"/>
            <a:ext cx="3386252" cy="1718799"/>
          </a:xfrm>
          <a:prstGeom prst="rect">
            <a:avLst/>
          </a:prstGeom>
        </p:spPr>
      </p:pic>
      <p:pic>
        <p:nvPicPr>
          <p:cNvPr id="16" name="図 15">
            <a:extLst>
              <a:ext uri="{FF2B5EF4-FFF2-40B4-BE49-F238E27FC236}">
                <a16:creationId xmlns:a16="http://schemas.microsoft.com/office/drawing/2014/main" id="{A91430C6-BE86-5495-960E-EC34C60C3445}"/>
              </a:ext>
            </a:extLst>
          </p:cNvPr>
          <p:cNvPicPr>
            <a:picLocks noChangeAspect="1"/>
          </p:cNvPicPr>
          <p:nvPr/>
        </p:nvPicPr>
        <p:blipFill>
          <a:blip r:embed="rId5">
            <a:extLst>
              <a:ext uri="{28A0092B-C50C-407E-A947-70E740481C1C}">
                <a14:useLocalDpi xmlns:a14="http://schemas.microsoft.com/office/drawing/2010/main" val="0"/>
              </a:ext>
            </a:extLst>
          </a:blip>
          <a:srcRect l="9952" t="31424" r="8719" b="24111"/>
          <a:stretch>
            <a:fillRect/>
          </a:stretch>
        </p:blipFill>
        <p:spPr>
          <a:xfrm>
            <a:off x="3230976" y="2943730"/>
            <a:ext cx="3556774" cy="1677666"/>
          </a:xfrm>
          <a:prstGeom prst="rect">
            <a:avLst/>
          </a:prstGeom>
        </p:spPr>
      </p:pic>
      <p:pic>
        <p:nvPicPr>
          <p:cNvPr id="24" name="図 23">
            <a:extLst>
              <a:ext uri="{FF2B5EF4-FFF2-40B4-BE49-F238E27FC236}">
                <a16:creationId xmlns:a16="http://schemas.microsoft.com/office/drawing/2014/main" id="{F61CD7A8-E9F2-383A-1408-8AA82FAB855B}"/>
              </a:ext>
            </a:extLst>
          </p:cNvPr>
          <p:cNvPicPr>
            <a:picLocks noChangeAspect="1"/>
          </p:cNvPicPr>
          <p:nvPr/>
        </p:nvPicPr>
        <p:blipFill>
          <a:blip r:embed="rId6">
            <a:extLst>
              <a:ext uri="{28A0092B-C50C-407E-A947-70E740481C1C}">
                <a14:useLocalDpi xmlns:a14="http://schemas.microsoft.com/office/drawing/2010/main" val="0"/>
              </a:ext>
            </a:extLst>
          </a:blip>
          <a:srcRect t="12716" b="8262"/>
          <a:stretch>
            <a:fillRect/>
          </a:stretch>
        </p:blipFill>
        <p:spPr>
          <a:xfrm>
            <a:off x="357902" y="1766834"/>
            <a:ext cx="3239771" cy="745020"/>
          </a:xfrm>
          <a:prstGeom prst="rect">
            <a:avLst/>
          </a:prstGeom>
        </p:spPr>
      </p:pic>
      <p:sp>
        <p:nvSpPr>
          <p:cNvPr id="37" name="テキスト ボックス 36">
            <a:extLst>
              <a:ext uri="{FF2B5EF4-FFF2-40B4-BE49-F238E27FC236}">
                <a16:creationId xmlns:a16="http://schemas.microsoft.com/office/drawing/2014/main" id="{97913C94-83B0-8545-D98C-AF372FF93412}"/>
              </a:ext>
            </a:extLst>
          </p:cNvPr>
          <p:cNvSpPr txBox="1"/>
          <p:nvPr/>
        </p:nvSpPr>
        <p:spPr>
          <a:xfrm>
            <a:off x="317943" y="2574396"/>
            <a:ext cx="415498" cy="369332"/>
          </a:xfrm>
          <a:prstGeom prst="rect">
            <a:avLst/>
          </a:prstGeom>
          <a:noFill/>
        </p:spPr>
        <p:txBody>
          <a:bodyPr wrap="none" rtlCol="0">
            <a:spAutoFit/>
          </a:bodyPr>
          <a:lstStyle/>
          <a:p>
            <a:r>
              <a:rPr kumimoji="1" lang="ja-JP" altLang="en-US" dirty="0"/>
              <a:t>①</a:t>
            </a:r>
          </a:p>
        </p:txBody>
      </p:sp>
      <p:sp>
        <p:nvSpPr>
          <p:cNvPr id="40" name="テキスト ボックス 39">
            <a:extLst>
              <a:ext uri="{FF2B5EF4-FFF2-40B4-BE49-F238E27FC236}">
                <a16:creationId xmlns:a16="http://schemas.microsoft.com/office/drawing/2014/main" id="{6B931D95-297A-46B4-29F9-1098F56D3D69}"/>
              </a:ext>
            </a:extLst>
          </p:cNvPr>
          <p:cNvSpPr txBox="1"/>
          <p:nvPr/>
        </p:nvSpPr>
        <p:spPr>
          <a:xfrm>
            <a:off x="296942" y="4670504"/>
            <a:ext cx="415498" cy="369332"/>
          </a:xfrm>
          <a:prstGeom prst="rect">
            <a:avLst/>
          </a:prstGeom>
          <a:noFill/>
        </p:spPr>
        <p:txBody>
          <a:bodyPr wrap="none" rtlCol="0">
            <a:spAutoFit/>
          </a:bodyPr>
          <a:lstStyle/>
          <a:p>
            <a:r>
              <a:rPr lang="ja-JP" altLang="en-US" dirty="0"/>
              <a:t>②</a:t>
            </a:r>
            <a:endParaRPr kumimoji="1" lang="ja-JP" altLang="en-US" dirty="0"/>
          </a:p>
        </p:txBody>
      </p:sp>
      <p:sp>
        <p:nvSpPr>
          <p:cNvPr id="45" name="正方形/長方形 44">
            <a:extLst>
              <a:ext uri="{FF2B5EF4-FFF2-40B4-BE49-F238E27FC236}">
                <a16:creationId xmlns:a16="http://schemas.microsoft.com/office/drawing/2014/main" id="{B1484098-ED5B-6E73-BAB6-B13241794B54}"/>
              </a:ext>
            </a:extLst>
          </p:cNvPr>
          <p:cNvSpPr/>
          <p:nvPr/>
        </p:nvSpPr>
        <p:spPr>
          <a:xfrm>
            <a:off x="3868052" y="345134"/>
            <a:ext cx="1079075" cy="497439"/>
          </a:xfrm>
          <a:prstGeom prst="rect">
            <a:avLst/>
          </a:prstGeom>
          <a:solidFill>
            <a:srgbClr val="FF000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46" name="テキスト ボックス 45">
            <a:extLst>
              <a:ext uri="{FF2B5EF4-FFF2-40B4-BE49-F238E27FC236}">
                <a16:creationId xmlns:a16="http://schemas.microsoft.com/office/drawing/2014/main" id="{01F45A58-DCA7-F589-A7BD-2157A4C2C3F2}"/>
              </a:ext>
            </a:extLst>
          </p:cNvPr>
          <p:cNvSpPr txBox="1"/>
          <p:nvPr/>
        </p:nvSpPr>
        <p:spPr>
          <a:xfrm>
            <a:off x="4083059" y="429527"/>
            <a:ext cx="646331" cy="369332"/>
          </a:xfrm>
          <a:prstGeom prst="rect">
            <a:avLst/>
          </a:prstGeom>
          <a:noFill/>
          <a:ln>
            <a:noFill/>
          </a:ln>
        </p:spPr>
        <p:txBody>
          <a:bodyPr wrap="none" rtlCol="0">
            <a:spAutoFit/>
          </a:bodyPr>
          <a:lstStyle/>
          <a:p>
            <a:r>
              <a:rPr lang="ja-JP" altLang="en-US" b="1" dirty="0">
                <a:solidFill>
                  <a:schemeClr val="bg1"/>
                </a:solidFill>
              </a:rPr>
              <a:t>岡山</a:t>
            </a:r>
            <a:endParaRPr kumimoji="1" lang="ja-JP" altLang="en-US" b="1" dirty="0">
              <a:solidFill>
                <a:schemeClr val="bg1"/>
              </a:solidFill>
            </a:endParaRPr>
          </a:p>
        </p:txBody>
      </p:sp>
      <p:pic>
        <p:nvPicPr>
          <p:cNvPr id="49" name="図 48">
            <a:extLst>
              <a:ext uri="{FF2B5EF4-FFF2-40B4-BE49-F238E27FC236}">
                <a16:creationId xmlns:a16="http://schemas.microsoft.com/office/drawing/2014/main" id="{7EAB7AFF-3266-2D9A-E113-A94227A121DC}"/>
              </a:ext>
            </a:extLst>
          </p:cNvPr>
          <p:cNvPicPr>
            <a:picLocks noChangeAspect="1"/>
          </p:cNvPicPr>
          <p:nvPr/>
        </p:nvPicPr>
        <p:blipFill>
          <a:blip r:embed="rId7"/>
          <a:srcRect l="24268" t="13122" r="37478" b="10137"/>
          <a:stretch>
            <a:fillRect/>
          </a:stretch>
        </p:blipFill>
        <p:spPr>
          <a:xfrm>
            <a:off x="3969727" y="171017"/>
            <a:ext cx="2305603" cy="2601696"/>
          </a:xfrm>
          <a:prstGeom prst="rect">
            <a:avLst/>
          </a:prstGeom>
        </p:spPr>
      </p:pic>
      <p:sp>
        <p:nvSpPr>
          <p:cNvPr id="50" name="正方形/長方形 49">
            <a:extLst>
              <a:ext uri="{FF2B5EF4-FFF2-40B4-BE49-F238E27FC236}">
                <a16:creationId xmlns:a16="http://schemas.microsoft.com/office/drawing/2014/main" id="{A800C262-447C-E970-4557-B012F0C5A440}"/>
              </a:ext>
            </a:extLst>
          </p:cNvPr>
          <p:cNvSpPr/>
          <p:nvPr/>
        </p:nvSpPr>
        <p:spPr>
          <a:xfrm>
            <a:off x="0" y="0"/>
            <a:ext cx="6777648" cy="6858000"/>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p>
        </p:txBody>
      </p:sp>
      <p:grpSp>
        <p:nvGrpSpPr>
          <p:cNvPr id="62" name="グループ化 61">
            <a:extLst>
              <a:ext uri="{FF2B5EF4-FFF2-40B4-BE49-F238E27FC236}">
                <a16:creationId xmlns:a16="http://schemas.microsoft.com/office/drawing/2014/main" id="{F7B0DFA2-B675-7ECE-08AE-724BBA33DA34}"/>
              </a:ext>
            </a:extLst>
          </p:cNvPr>
          <p:cNvGrpSpPr/>
          <p:nvPr/>
        </p:nvGrpSpPr>
        <p:grpSpPr>
          <a:xfrm>
            <a:off x="7031827" y="1704389"/>
            <a:ext cx="4908944" cy="4410298"/>
            <a:chOff x="7092291" y="1938214"/>
            <a:chExt cx="4908944" cy="4410298"/>
          </a:xfrm>
        </p:grpSpPr>
        <p:grpSp>
          <p:nvGrpSpPr>
            <p:cNvPr id="61" name="グループ化 60">
              <a:extLst>
                <a:ext uri="{FF2B5EF4-FFF2-40B4-BE49-F238E27FC236}">
                  <a16:creationId xmlns:a16="http://schemas.microsoft.com/office/drawing/2014/main" id="{A89DB61E-A31F-74B4-EFD4-D017D4748139}"/>
                </a:ext>
              </a:extLst>
            </p:cNvPr>
            <p:cNvGrpSpPr/>
            <p:nvPr/>
          </p:nvGrpSpPr>
          <p:grpSpPr>
            <a:xfrm>
              <a:off x="7092291" y="1938214"/>
              <a:ext cx="4908944" cy="4410298"/>
              <a:chOff x="7147550" y="1693398"/>
              <a:chExt cx="4908944" cy="4410298"/>
            </a:xfrm>
          </p:grpSpPr>
          <p:sp>
            <p:nvSpPr>
              <p:cNvPr id="3" name="object 258">
                <a:extLst>
                  <a:ext uri="{FF2B5EF4-FFF2-40B4-BE49-F238E27FC236}">
                    <a16:creationId xmlns:a16="http://schemas.microsoft.com/office/drawing/2014/main" id="{EDAB42FD-13FE-7C3C-A505-74A63673D9B4}"/>
                  </a:ext>
                </a:extLst>
              </p:cNvPr>
              <p:cNvSpPr txBox="1"/>
              <p:nvPr/>
            </p:nvSpPr>
            <p:spPr>
              <a:xfrm>
                <a:off x="7348319" y="1693398"/>
                <a:ext cx="4708175" cy="313356"/>
              </a:xfrm>
              <a:prstGeom prst="rect">
                <a:avLst/>
              </a:prstGeom>
            </p:spPr>
            <p:txBody>
              <a:bodyPr vert="horz" wrap="square" lIns="0" tIns="12700" rIns="0" bIns="0" rtlCol="0">
                <a:spAutoFit/>
              </a:bodyPr>
              <a:lstStyle/>
              <a:p>
                <a:pPr marL="12700">
                  <a:lnSpc>
                    <a:spcPts val="910"/>
                  </a:lnSpc>
                  <a:spcBef>
                    <a:spcPts val="100"/>
                  </a:spcBef>
                </a:pPr>
                <a:endParaRPr lang="en-US" altLang="ja-JP" sz="2400" b="1" dirty="0">
                  <a:latin typeface="游ゴシック" panose="020B0400000000000000" pitchFamily="50" charset="-128"/>
                  <a:cs typeface="Microsoft JhengHei"/>
                </a:endParaRPr>
              </a:p>
              <a:p>
                <a:pPr marL="12700">
                  <a:lnSpc>
                    <a:spcPts val="910"/>
                  </a:lnSpc>
                  <a:spcBef>
                    <a:spcPts val="100"/>
                  </a:spcBef>
                </a:pPr>
                <a:r>
                  <a:rPr lang="ja-JP" altLang="en-US" sz="2400" b="1" dirty="0">
                    <a:latin typeface="游ゴシック" panose="020B0400000000000000" pitchFamily="50" charset="-128"/>
                    <a:cs typeface="Microsoft JhengHei"/>
                  </a:rPr>
                  <a:t>きびだんご（</a:t>
                </a:r>
                <a:r>
                  <a:rPr lang="en-US" altLang="ja-JP" sz="2400" b="1" dirty="0">
                    <a:latin typeface="游ゴシック" panose="020B0400000000000000" pitchFamily="50" charset="-128"/>
                    <a:cs typeface="Microsoft JhengHei"/>
                  </a:rPr>
                  <a:t>9</a:t>
                </a:r>
                <a:r>
                  <a:rPr lang="ja-JP" altLang="en-US" sz="2400" b="1" dirty="0">
                    <a:latin typeface="游ゴシック" panose="020B0400000000000000" pitchFamily="50" charset="-128"/>
                    <a:cs typeface="Microsoft JhengHei"/>
                  </a:rPr>
                  <a:t>個入）</a:t>
                </a:r>
                <a:r>
                  <a:rPr lang="en-US" altLang="ja-JP" sz="2400" b="1" dirty="0">
                    <a:latin typeface="游ゴシック" panose="020B0400000000000000" pitchFamily="50" charset="-128"/>
                    <a:cs typeface="Microsoft JhengHei"/>
                  </a:rPr>
                  <a:t>1</a:t>
                </a:r>
                <a:r>
                  <a:rPr lang="ja-JP" altLang="en-US" sz="2400" b="1" dirty="0">
                    <a:latin typeface="游ゴシック" panose="020B0400000000000000" pitchFamily="50" charset="-128"/>
                    <a:cs typeface="Microsoft JhengHei"/>
                  </a:rPr>
                  <a:t>箱</a:t>
                </a:r>
              </a:p>
            </p:txBody>
          </p:sp>
          <p:sp>
            <p:nvSpPr>
              <p:cNvPr id="4" name="object 253">
                <a:extLst>
                  <a:ext uri="{FF2B5EF4-FFF2-40B4-BE49-F238E27FC236}">
                    <a16:creationId xmlns:a16="http://schemas.microsoft.com/office/drawing/2014/main" id="{7F1DB0C1-64E2-9EA7-BB38-6BA400D1D599}"/>
                  </a:ext>
                </a:extLst>
              </p:cNvPr>
              <p:cNvSpPr txBox="1"/>
              <p:nvPr/>
            </p:nvSpPr>
            <p:spPr>
              <a:xfrm>
                <a:off x="7264158" y="4388772"/>
                <a:ext cx="4663980" cy="153568"/>
              </a:xfrm>
              <a:prstGeom prst="rect">
                <a:avLst/>
              </a:prstGeom>
            </p:spPr>
            <p:txBody>
              <a:bodyPr vert="horz" wrap="square" lIns="0" tIns="13335" rIns="0" bIns="0" rtlCol="0">
                <a:spAutoFit/>
              </a:bodyPr>
              <a:lstStyle/>
              <a:p>
                <a:pPr marL="12700">
                  <a:lnSpc>
                    <a:spcPts val="630"/>
                  </a:lnSpc>
                  <a:spcBef>
                    <a:spcPts val="105"/>
                  </a:spcBef>
                </a:pPr>
                <a:r>
                  <a:rPr lang="ja-JP" altLang="en-US" sz="2400" b="1" spc="50" dirty="0">
                    <a:solidFill>
                      <a:srgbClr val="00AEEF"/>
                    </a:solidFill>
                    <a:latin typeface="Microsoft JhengHei"/>
                    <a:cs typeface="Microsoft JhengHei"/>
                  </a:rPr>
                  <a:t>申込単位 </a:t>
                </a:r>
                <a:r>
                  <a:rPr lang="en-US" altLang="ja-JP" sz="2400" b="1" spc="50" dirty="0">
                    <a:solidFill>
                      <a:srgbClr val="00AEEF"/>
                    </a:solidFill>
                    <a:latin typeface="Microsoft JhengHei"/>
                    <a:cs typeface="Microsoft JhengHei"/>
                  </a:rPr>
                  <a:t>84</a:t>
                </a:r>
                <a:r>
                  <a:rPr lang="ja-JP" altLang="en-US" sz="2400" b="1" spc="50" dirty="0">
                    <a:solidFill>
                      <a:srgbClr val="00AEEF"/>
                    </a:solidFill>
                    <a:latin typeface="Microsoft JhengHei"/>
                    <a:cs typeface="Microsoft JhengHei"/>
                  </a:rPr>
                  <a:t>箱</a:t>
                </a:r>
                <a:r>
                  <a:rPr lang="en-US" altLang="ja-JP" sz="2400" b="1" spc="50" dirty="0">
                    <a:solidFill>
                      <a:srgbClr val="00AEEF"/>
                    </a:solidFill>
                    <a:latin typeface="Microsoft JhengHei"/>
                    <a:cs typeface="Microsoft JhengHei"/>
                  </a:rPr>
                  <a:t>(84×1</a:t>
                </a:r>
                <a:r>
                  <a:rPr lang="ja-JP" altLang="en-US" sz="2400" b="1" spc="50" dirty="0">
                    <a:solidFill>
                      <a:srgbClr val="00AEEF"/>
                    </a:solidFill>
                    <a:latin typeface="Microsoft JhengHei"/>
                    <a:cs typeface="Microsoft JhengHei"/>
                  </a:rPr>
                  <a:t>カートン</a:t>
                </a:r>
                <a:r>
                  <a:rPr lang="en-US" altLang="ja-JP" sz="2400" b="1" spc="50" dirty="0">
                    <a:solidFill>
                      <a:srgbClr val="00AEEF"/>
                    </a:solidFill>
                    <a:latin typeface="Microsoft JhengHei"/>
                    <a:cs typeface="Microsoft JhengHei"/>
                  </a:rPr>
                  <a:t>)</a:t>
                </a:r>
                <a:endParaRPr sz="2400" dirty="0">
                  <a:latin typeface="Microsoft JhengHei"/>
                  <a:cs typeface="Microsoft JhengHei"/>
                </a:endParaRPr>
              </a:p>
            </p:txBody>
          </p:sp>
          <p:sp>
            <p:nvSpPr>
              <p:cNvPr id="6" name="object 259">
                <a:extLst>
                  <a:ext uri="{FF2B5EF4-FFF2-40B4-BE49-F238E27FC236}">
                    <a16:creationId xmlns:a16="http://schemas.microsoft.com/office/drawing/2014/main" id="{88F0B30B-BE3F-C9EE-9C68-716F8C709383}"/>
                  </a:ext>
                </a:extLst>
              </p:cNvPr>
              <p:cNvSpPr/>
              <p:nvPr/>
            </p:nvSpPr>
            <p:spPr>
              <a:xfrm rot="10800000" flipV="1">
                <a:off x="7264929" y="2073638"/>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sp>
            <p:nvSpPr>
              <p:cNvPr id="7" name="object 260">
                <a:extLst>
                  <a:ext uri="{FF2B5EF4-FFF2-40B4-BE49-F238E27FC236}">
                    <a16:creationId xmlns:a16="http://schemas.microsoft.com/office/drawing/2014/main" id="{BAFEBDAC-C605-BDD4-B9EB-77AADB689652}"/>
                  </a:ext>
                </a:extLst>
              </p:cNvPr>
              <p:cNvSpPr txBox="1"/>
              <p:nvPr/>
            </p:nvSpPr>
            <p:spPr>
              <a:xfrm>
                <a:off x="9426481" y="2431537"/>
                <a:ext cx="2259255" cy="845103"/>
              </a:xfrm>
              <a:prstGeom prst="rect">
                <a:avLst/>
              </a:prstGeom>
            </p:spPr>
            <p:txBody>
              <a:bodyPr vert="horz" wrap="square" lIns="0" tIns="13970" rIns="0" bIns="0" rtlCol="0">
                <a:spAutoFit/>
              </a:bodyPr>
              <a:lstStyle/>
              <a:p>
                <a:pPr marL="12700">
                  <a:lnSpc>
                    <a:spcPct val="100000"/>
                  </a:lnSpc>
                  <a:spcBef>
                    <a:spcPts val="110"/>
                  </a:spcBef>
                  <a:tabLst>
                    <a:tab pos="915035" algn="l"/>
                  </a:tabLst>
                </a:pPr>
                <a:r>
                  <a:rPr lang="ja-JP" altLang="en-US" sz="3200" b="1" spc="10" dirty="0">
                    <a:solidFill>
                      <a:srgbClr val="EC008C"/>
                    </a:solidFill>
                    <a:uFill>
                      <a:solidFill>
                        <a:srgbClr val="231F20"/>
                      </a:solidFill>
                    </a:uFill>
                    <a:latin typeface="Century Gothic"/>
                    <a:cs typeface="Century Gothic"/>
                  </a:rPr>
                  <a:t>　</a:t>
                </a:r>
                <a:r>
                  <a:rPr sz="3200" b="1" spc="10" dirty="0">
                    <a:solidFill>
                      <a:srgbClr val="EC008C"/>
                    </a:solidFill>
                    <a:uFill>
                      <a:solidFill>
                        <a:srgbClr val="231F20"/>
                      </a:solidFill>
                    </a:uFill>
                    <a:latin typeface="Century Gothic"/>
                    <a:cs typeface="Century Gothic"/>
                  </a:rPr>
                  <a:t>¥</a:t>
                </a:r>
                <a:r>
                  <a:rPr lang="en-US" altLang="ja-JP" sz="5400" b="1" spc="10" dirty="0">
                    <a:solidFill>
                      <a:srgbClr val="EC008C"/>
                    </a:solidFill>
                    <a:uFill>
                      <a:solidFill>
                        <a:srgbClr val="231F20"/>
                      </a:solidFill>
                    </a:uFill>
                    <a:latin typeface="Century Gothic"/>
                    <a:cs typeface="Century Gothic"/>
                  </a:rPr>
                  <a:t>469</a:t>
                </a:r>
                <a:endParaRPr sz="3600" dirty="0">
                  <a:latin typeface="Century Gothic"/>
                  <a:cs typeface="Century Gothic"/>
                </a:endParaRPr>
              </a:p>
            </p:txBody>
          </p:sp>
          <p:sp>
            <p:nvSpPr>
              <p:cNvPr id="8" name="object 261">
                <a:extLst>
                  <a:ext uri="{FF2B5EF4-FFF2-40B4-BE49-F238E27FC236}">
                    <a16:creationId xmlns:a16="http://schemas.microsoft.com/office/drawing/2014/main" id="{5BAF8B3F-7457-684A-2530-90FF47E6B8C3}"/>
                  </a:ext>
                </a:extLst>
              </p:cNvPr>
              <p:cNvSpPr txBox="1"/>
              <p:nvPr/>
            </p:nvSpPr>
            <p:spPr>
              <a:xfrm>
                <a:off x="7556844" y="3357088"/>
                <a:ext cx="1830155" cy="377026"/>
              </a:xfrm>
              <a:prstGeom prst="rect">
                <a:avLst/>
              </a:prstGeom>
              <a:solidFill>
                <a:schemeClr val="bg1"/>
              </a:solidFill>
              <a:ln w="3809">
                <a:solidFill>
                  <a:srgbClr val="231F20"/>
                </a:solidFill>
              </a:ln>
            </p:spPr>
            <p:txBody>
              <a:bodyPr vert="horz" wrap="square" lIns="0" tIns="7620" rIns="0" bIns="0" rtlCol="0">
                <a:spAutoFit/>
              </a:bodyPr>
              <a:lstStyle/>
              <a:p>
                <a:pPr marL="23495" algn="dist">
                  <a:lnSpc>
                    <a:spcPct val="100000"/>
                  </a:lnSpc>
                  <a:spcBef>
                    <a:spcPts val="60"/>
                  </a:spcBef>
                </a:pPr>
                <a:r>
                  <a:rPr lang="ja-JP" altLang="en-US" sz="2400" spc="300" dirty="0">
                    <a:solidFill>
                      <a:srgbClr val="231F20"/>
                    </a:solidFill>
                    <a:latin typeface="UD デジタル 教科書体 NK-R" panose="02020400000000000000" pitchFamily="18" charset="-128"/>
                    <a:ea typeface="UD デジタル 教科書体 NK-R" panose="02020400000000000000" pitchFamily="18" charset="-128"/>
                    <a:cs typeface="PMingLiU"/>
                  </a:rPr>
                  <a:t>２４７８３３７</a:t>
                </a:r>
                <a:endParaRPr sz="2400" dirty="0">
                  <a:latin typeface="UD デジタル 教科書体 NK-R" panose="02020400000000000000" pitchFamily="18" charset="-128"/>
                  <a:ea typeface="UD デジタル 教科書体 NK-R" panose="02020400000000000000" pitchFamily="18" charset="-128"/>
                  <a:cs typeface="PMingLiU"/>
                </a:endParaRPr>
              </a:p>
            </p:txBody>
          </p:sp>
          <p:sp>
            <p:nvSpPr>
              <p:cNvPr id="9" name="テキスト ボックス 8">
                <a:extLst>
                  <a:ext uri="{FF2B5EF4-FFF2-40B4-BE49-F238E27FC236}">
                    <a16:creationId xmlns:a16="http://schemas.microsoft.com/office/drawing/2014/main" id="{B85C0B2B-A9FA-6CF1-FC20-8160471F9A43}"/>
                  </a:ext>
                </a:extLst>
              </p:cNvPr>
              <p:cNvSpPr txBox="1"/>
              <p:nvPr/>
            </p:nvSpPr>
            <p:spPr>
              <a:xfrm flipH="1">
                <a:off x="11454904" y="2368539"/>
                <a:ext cx="461665" cy="1051821"/>
              </a:xfrm>
              <a:prstGeom prst="rect">
                <a:avLst/>
              </a:prstGeom>
              <a:noFill/>
            </p:spPr>
            <p:txBody>
              <a:bodyPr vert="eaVert" wrap="square" rtlCol="0">
                <a:spAutoFit/>
              </a:bodyPr>
              <a:lstStyle/>
              <a:p>
                <a:pPr lvl="0" defTabSz="914400" fontAlgn="base">
                  <a:spcBef>
                    <a:spcPct val="0"/>
                  </a:spcBef>
                  <a:spcAft>
                    <a:spcPct val="0"/>
                  </a:spcAft>
                </a:pPr>
                <a:r>
                  <a:rPr kumimoji="1" lang="ja-JP" altLang="en-US" b="1" dirty="0">
                    <a:solidFill>
                      <a:srgbClr val="FF3399"/>
                    </a:solidFill>
                    <a:latin typeface="ＭＳ ゴシック" pitchFamily="49" charset="-128"/>
                    <a:ea typeface="ＭＳ ゴシック" pitchFamily="49" charset="-128"/>
                  </a:rPr>
                  <a:t>（税別）</a:t>
                </a:r>
              </a:p>
            </p:txBody>
          </p:sp>
          <p:sp>
            <p:nvSpPr>
              <p:cNvPr id="10" name="object 260">
                <a:extLst>
                  <a:ext uri="{FF2B5EF4-FFF2-40B4-BE49-F238E27FC236}">
                    <a16:creationId xmlns:a16="http://schemas.microsoft.com/office/drawing/2014/main" id="{C0D11A1D-93D0-4DB7-7FDE-0E5CEC3EDF4B}"/>
                  </a:ext>
                </a:extLst>
              </p:cNvPr>
              <p:cNvSpPr txBox="1"/>
              <p:nvPr/>
            </p:nvSpPr>
            <p:spPr>
              <a:xfrm>
                <a:off x="7265603" y="2943729"/>
                <a:ext cx="742238" cy="291105"/>
              </a:xfrm>
              <a:prstGeom prst="rect">
                <a:avLst/>
              </a:prstGeom>
            </p:spPr>
            <p:txBody>
              <a:bodyPr vert="horz" wrap="square" lIns="0" tIns="13970" rIns="0" bIns="0" rtlCol="0">
                <a:spAutoFit/>
              </a:bodyPr>
              <a:lstStyle/>
              <a:p>
                <a:pPr marL="12700">
                  <a:lnSpc>
                    <a:spcPct val="100000"/>
                  </a:lnSpc>
                  <a:spcBef>
                    <a:spcPts val="110"/>
                  </a:spcBef>
                  <a:tabLst>
                    <a:tab pos="915035" algn="l"/>
                  </a:tabLst>
                </a:pPr>
                <a:r>
                  <a:rPr lang="en-US" altLang="ja-JP" dirty="0">
                    <a:latin typeface="Yu Gothic UI Semibold" panose="020B0700000000000000" pitchFamily="50" charset="-128"/>
                    <a:ea typeface="Yu Gothic UI Semibold" panose="020B0700000000000000" pitchFamily="50" charset="-128"/>
                    <a:cs typeface="Century Gothic"/>
                  </a:rPr>
                  <a:t>MCG</a:t>
                </a:r>
                <a:endParaRPr dirty="0">
                  <a:latin typeface="Yu Gothic UI Semibold" panose="020B0700000000000000" pitchFamily="50" charset="-128"/>
                  <a:ea typeface="Yu Gothic UI Semibold" panose="020B0700000000000000" pitchFamily="50" charset="-128"/>
                  <a:cs typeface="Century Gothic"/>
                </a:endParaRPr>
              </a:p>
            </p:txBody>
          </p:sp>
          <p:sp>
            <p:nvSpPr>
              <p:cNvPr id="20" name="object 259">
                <a:extLst>
                  <a:ext uri="{FF2B5EF4-FFF2-40B4-BE49-F238E27FC236}">
                    <a16:creationId xmlns:a16="http://schemas.microsoft.com/office/drawing/2014/main" id="{B99B6F15-2428-8398-B66F-35455557DA67}"/>
                  </a:ext>
                </a:extLst>
              </p:cNvPr>
              <p:cNvSpPr/>
              <p:nvPr/>
            </p:nvSpPr>
            <p:spPr>
              <a:xfrm rot="10800000" flipV="1">
                <a:off x="7265602" y="3253545"/>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sp>
            <p:nvSpPr>
              <p:cNvPr id="14" name="object 261">
                <a:extLst>
                  <a:ext uri="{FF2B5EF4-FFF2-40B4-BE49-F238E27FC236}">
                    <a16:creationId xmlns:a16="http://schemas.microsoft.com/office/drawing/2014/main" id="{FE12BE6C-6540-FC4A-697C-128B37070D36}"/>
                  </a:ext>
                </a:extLst>
              </p:cNvPr>
              <p:cNvSpPr txBox="1"/>
              <p:nvPr/>
            </p:nvSpPr>
            <p:spPr>
              <a:xfrm>
                <a:off x="9932272" y="3343116"/>
                <a:ext cx="1830155" cy="377026"/>
              </a:xfrm>
              <a:prstGeom prst="rect">
                <a:avLst/>
              </a:prstGeom>
              <a:solidFill>
                <a:schemeClr val="bg1"/>
              </a:solidFill>
              <a:ln w="3809">
                <a:solidFill>
                  <a:srgbClr val="231F20"/>
                </a:solidFill>
              </a:ln>
            </p:spPr>
            <p:txBody>
              <a:bodyPr vert="horz" wrap="square" lIns="0" tIns="7620" rIns="0" bIns="0" rtlCol="0">
                <a:spAutoFit/>
              </a:bodyPr>
              <a:lstStyle/>
              <a:p>
                <a:pPr marL="23495" algn="dist">
                  <a:lnSpc>
                    <a:spcPct val="100000"/>
                  </a:lnSpc>
                  <a:spcBef>
                    <a:spcPts val="60"/>
                  </a:spcBef>
                </a:pPr>
                <a:r>
                  <a:rPr lang="ja-JP" altLang="en-US" sz="2400" spc="300" dirty="0">
                    <a:solidFill>
                      <a:srgbClr val="231F20"/>
                    </a:solidFill>
                    <a:latin typeface="UD デジタル 教科書体 NK-R" panose="02020400000000000000" pitchFamily="18" charset="-128"/>
                    <a:ea typeface="UD デジタル 教科書体 NK-R" panose="02020400000000000000" pitchFamily="18" charset="-128"/>
                    <a:cs typeface="PMingLiU"/>
                  </a:rPr>
                  <a:t>２４７８３３８</a:t>
                </a:r>
                <a:endParaRPr sz="2400" dirty="0">
                  <a:latin typeface="UD デジタル 教科書体 NK-R" panose="02020400000000000000" pitchFamily="18" charset="-128"/>
                  <a:ea typeface="UD デジタル 教科書体 NK-R" panose="02020400000000000000" pitchFamily="18" charset="-128"/>
                  <a:cs typeface="PMingLiU"/>
                </a:endParaRPr>
              </a:p>
            </p:txBody>
          </p:sp>
          <p:sp>
            <p:nvSpPr>
              <p:cNvPr id="18" name="テキスト ボックス 17">
                <a:extLst>
                  <a:ext uri="{FF2B5EF4-FFF2-40B4-BE49-F238E27FC236}">
                    <a16:creationId xmlns:a16="http://schemas.microsoft.com/office/drawing/2014/main" id="{8D5E3336-7AEB-1D0C-8DE3-6F7E05810FBE}"/>
                  </a:ext>
                </a:extLst>
              </p:cNvPr>
              <p:cNvSpPr txBox="1"/>
              <p:nvPr/>
            </p:nvSpPr>
            <p:spPr>
              <a:xfrm>
                <a:off x="7956397" y="3778377"/>
                <a:ext cx="1107996" cy="369332"/>
              </a:xfrm>
              <a:prstGeom prst="rect">
                <a:avLst/>
              </a:prstGeom>
              <a:noFill/>
            </p:spPr>
            <p:txBody>
              <a:bodyPr wrap="none" rtlCol="0">
                <a:spAutoFit/>
              </a:bodyPr>
              <a:lstStyle/>
              <a:p>
                <a:r>
                  <a:rPr kumimoji="1" lang="ja-JP" altLang="en-US" dirty="0"/>
                  <a:t>プレーン</a:t>
                </a:r>
              </a:p>
            </p:txBody>
          </p:sp>
          <p:sp>
            <p:nvSpPr>
              <p:cNvPr id="19" name="テキスト ボックス 18">
                <a:extLst>
                  <a:ext uri="{FF2B5EF4-FFF2-40B4-BE49-F238E27FC236}">
                    <a16:creationId xmlns:a16="http://schemas.microsoft.com/office/drawing/2014/main" id="{3A6BF85B-D224-0ADD-3BF9-17C84074BDDA}"/>
                  </a:ext>
                </a:extLst>
              </p:cNvPr>
              <p:cNvSpPr txBox="1"/>
              <p:nvPr/>
            </p:nvSpPr>
            <p:spPr>
              <a:xfrm>
                <a:off x="10423231" y="3773771"/>
                <a:ext cx="877163" cy="369332"/>
              </a:xfrm>
              <a:prstGeom prst="rect">
                <a:avLst/>
              </a:prstGeom>
              <a:noFill/>
            </p:spPr>
            <p:txBody>
              <a:bodyPr wrap="none" rtlCol="0">
                <a:spAutoFit/>
              </a:bodyPr>
              <a:lstStyle/>
              <a:p>
                <a:r>
                  <a:rPr lang="ja-JP" altLang="en-US" dirty="0"/>
                  <a:t>きなこ</a:t>
                </a:r>
                <a:endParaRPr kumimoji="1" lang="ja-JP" altLang="en-US" dirty="0"/>
              </a:p>
            </p:txBody>
          </p:sp>
          <p:sp>
            <p:nvSpPr>
              <p:cNvPr id="33" name="テキスト ボックス 32">
                <a:extLst>
                  <a:ext uri="{FF2B5EF4-FFF2-40B4-BE49-F238E27FC236}">
                    <a16:creationId xmlns:a16="http://schemas.microsoft.com/office/drawing/2014/main" id="{EA5294F3-DAE7-73EA-D565-345F39E92896}"/>
                  </a:ext>
                </a:extLst>
              </p:cNvPr>
              <p:cNvSpPr txBox="1"/>
              <p:nvPr/>
            </p:nvSpPr>
            <p:spPr>
              <a:xfrm>
                <a:off x="7147550" y="3378175"/>
                <a:ext cx="415498" cy="369332"/>
              </a:xfrm>
              <a:prstGeom prst="rect">
                <a:avLst/>
              </a:prstGeom>
              <a:noFill/>
            </p:spPr>
            <p:txBody>
              <a:bodyPr wrap="none" rtlCol="0">
                <a:spAutoFit/>
              </a:bodyPr>
              <a:lstStyle/>
              <a:p>
                <a:r>
                  <a:rPr kumimoji="1" lang="ja-JP" altLang="en-US" dirty="0"/>
                  <a:t>①</a:t>
                </a:r>
              </a:p>
            </p:txBody>
          </p:sp>
          <p:sp>
            <p:nvSpPr>
              <p:cNvPr id="36" name="テキスト ボックス 35">
                <a:extLst>
                  <a:ext uri="{FF2B5EF4-FFF2-40B4-BE49-F238E27FC236}">
                    <a16:creationId xmlns:a16="http://schemas.microsoft.com/office/drawing/2014/main" id="{8762EEBC-58C0-39A1-790A-C7E6F51CD3EF}"/>
                  </a:ext>
                </a:extLst>
              </p:cNvPr>
              <p:cNvSpPr txBox="1"/>
              <p:nvPr/>
            </p:nvSpPr>
            <p:spPr>
              <a:xfrm>
                <a:off x="9497267" y="3346963"/>
                <a:ext cx="415498" cy="369332"/>
              </a:xfrm>
              <a:prstGeom prst="rect">
                <a:avLst/>
              </a:prstGeom>
              <a:noFill/>
            </p:spPr>
            <p:txBody>
              <a:bodyPr wrap="none" rtlCol="0">
                <a:spAutoFit/>
              </a:bodyPr>
              <a:lstStyle/>
              <a:p>
                <a:r>
                  <a:rPr lang="ja-JP" altLang="en-US" dirty="0"/>
                  <a:t>②</a:t>
                </a:r>
                <a:endParaRPr kumimoji="1" lang="ja-JP" altLang="en-US" dirty="0"/>
              </a:p>
            </p:txBody>
          </p:sp>
          <p:sp>
            <p:nvSpPr>
              <p:cNvPr id="54" name="object 254">
                <a:extLst>
                  <a:ext uri="{FF2B5EF4-FFF2-40B4-BE49-F238E27FC236}">
                    <a16:creationId xmlns:a16="http://schemas.microsoft.com/office/drawing/2014/main" id="{27FC6CFB-F3E6-080A-0FDF-2C9D2181D04C}"/>
                  </a:ext>
                </a:extLst>
              </p:cNvPr>
              <p:cNvSpPr txBox="1"/>
              <p:nvPr/>
            </p:nvSpPr>
            <p:spPr>
              <a:xfrm>
                <a:off x="7286224" y="4782870"/>
                <a:ext cx="4750856" cy="869918"/>
              </a:xfrm>
              <a:prstGeom prst="rect">
                <a:avLst/>
              </a:prstGeom>
            </p:spPr>
            <p:txBody>
              <a:bodyPr vert="horz" wrap="square" lIns="0" tIns="13335" rIns="0" bIns="0" rtlCol="0">
                <a:spAutoFit/>
              </a:bodyPr>
              <a:lstStyle/>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パッケージサイズ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14.3×13.9×3cm</a:t>
                </a: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荷姿　化粧箱入り</a:t>
                </a: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賞味期間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30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日（残日数</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25</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日以上）</a:t>
                </a:r>
                <a:endParaRPr lang="en-US" altLang="ja-JP" sz="2800" spc="5" dirty="0">
                  <a:solidFill>
                    <a:srgbClr val="231F20"/>
                  </a:solidFill>
                  <a:latin typeface="游ゴシック Medium" panose="020B0500000000000000" pitchFamily="50" charset="-128"/>
                  <a:ea typeface="游ゴシック Medium" panose="020B0500000000000000" pitchFamily="50" charset="-128"/>
                  <a:cs typeface="PMingLiU"/>
                </a:endParaRPr>
              </a:p>
            </p:txBody>
          </p:sp>
          <p:sp>
            <p:nvSpPr>
              <p:cNvPr id="55" name="テキスト ボックス 54">
                <a:extLst>
                  <a:ext uri="{FF2B5EF4-FFF2-40B4-BE49-F238E27FC236}">
                    <a16:creationId xmlns:a16="http://schemas.microsoft.com/office/drawing/2014/main" id="{CA65697C-6C10-2391-CB54-ADC08B180905}"/>
                  </a:ext>
                </a:extLst>
              </p:cNvPr>
              <p:cNvSpPr txBox="1"/>
              <p:nvPr/>
            </p:nvSpPr>
            <p:spPr>
              <a:xfrm>
                <a:off x="9623015" y="5731578"/>
                <a:ext cx="2296070" cy="370552"/>
              </a:xfrm>
              <a:prstGeom prst="rect">
                <a:avLst/>
              </a:prstGeom>
              <a:solidFill>
                <a:schemeClr val="bg1"/>
              </a:solidFill>
              <a:ln w="12700">
                <a:solidFill>
                  <a:srgbClr val="00AEEF"/>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56" name="object 254">
                <a:extLst>
                  <a:ext uri="{FF2B5EF4-FFF2-40B4-BE49-F238E27FC236}">
                    <a16:creationId xmlns:a16="http://schemas.microsoft.com/office/drawing/2014/main" id="{962635ED-8908-1A2F-6F8B-D120067C25C4}"/>
                  </a:ext>
                </a:extLst>
              </p:cNvPr>
              <p:cNvSpPr txBox="1"/>
              <p:nvPr/>
            </p:nvSpPr>
            <p:spPr>
              <a:xfrm>
                <a:off x="9606910" y="5939204"/>
                <a:ext cx="2289473" cy="151773"/>
              </a:xfrm>
              <a:prstGeom prst="rect">
                <a:avLst/>
              </a:prstGeom>
            </p:spPr>
            <p:txBody>
              <a:bodyPr vert="horz" wrap="square" lIns="0" tIns="13335" rIns="0" bIns="0" rtlCol="0">
                <a:spAutoFit/>
              </a:bodyPr>
              <a:lstStyle/>
              <a:p>
                <a:pPr marL="12700" algn="ctr">
                  <a:lnSpc>
                    <a:spcPts val="700"/>
                  </a:lnSpc>
                  <a:tabLst>
                    <a:tab pos="290830" algn="l"/>
                  </a:tabLst>
                </a:pP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出荷まで約</a:t>
                </a:r>
                <a:r>
                  <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rPr>
                  <a:t>7</a:t>
                </a: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日</a:t>
                </a:r>
                <a:endPar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sp>
            <p:nvSpPr>
              <p:cNvPr id="57" name="テキスト ボックス 56">
                <a:extLst>
                  <a:ext uri="{FF2B5EF4-FFF2-40B4-BE49-F238E27FC236}">
                    <a16:creationId xmlns:a16="http://schemas.microsoft.com/office/drawing/2014/main" id="{AF9EDDBC-1F3F-5F5D-5C02-2DD1ACE26658}"/>
                  </a:ext>
                </a:extLst>
              </p:cNvPr>
              <p:cNvSpPr txBox="1"/>
              <p:nvPr/>
            </p:nvSpPr>
            <p:spPr>
              <a:xfrm>
                <a:off x="7320976" y="5733144"/>
                <a:ext cx="2296863" cy="370552"/>
              </a:xfrm>
              <a:prstGeom prst="rect">
                <a:avLst/>
              </a:prstGeom>
              <a:solidFill>
                <a:schemeClr val="bg1"/>
              </a:solidFill>
              <a:ln w="12700">
                <a:solidFill>
                  <a:srgbClr val="EC008C"/>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58" name="object 254">
                <a:extLst>
                  <a:ext uri="{FF2B5EF4-FFF2-40B4-BE49-F238E27FC236}">
                    <a16:creationId xmlns:a16="http://schemas.microsoft.com/office/drawing/2014/main" id="{A5A7071F-E96E-6E42-E124-5680A859D0B6}"/>
                  </a:ext>
                </a:extLst>
              </p:cNvPr>
              <p:cNvSpPr txBox="1"/>
              <p:nvPr/>
            </p:nvSpPr>
            <p:spPr>
              <a:xfrm>
                <a:off x="7149698" y="5940770"/>
                <a:ext cx="2609952" cy="151773"/>
              </a:xfrm>
              <a:prstGeom prst="rect">
                <a:avLst/>
              </a:prstGeom>
              <a:ln>
                <a:noFill/>
              </a:ln>
            </p:spPr>
            <p:txBody>
              <a:bodyPr vert="horz" wrap="square" lIns="0" tIns="13335" rIns="0" bIns="0" rtlCol="0">
                <a:spAutoFit/>
              </a:bodyPr>
              <a:lstStyle/>
              <a:p>
                <a:pPr marL="12700" algn="ctr">
                  <a:lnSpc>
                    <a:spcPts val="700"/>
                  </a:lnSpc>
                  <a:tabLst>
                    <a:tab pos="290830" algn="l"/>
                  </a:tabLst>
                </a:pPr>
                <a:r>
                  <a:rPr lang="ja-JP" altLang="en-US" sz="2000" spc="5" dirty="0">
                    <a:solidFill>
                      <a:srgbClr val="EC008C"/>
                    </a:solidFill>
                    <a:latin typeface="游ゴシック Medium" panose="020B0500000000000000" pitchFamily="50" charset="-128"/>
                    <a:ea typeface="游ゴシック Medium" panose="020B0500000000000000" pitchFamily="50" charset="-128"/>
                    <a:cs typeface="PMingLiU"/>
                  </a:rPr>
                  <a:t>カートン割れ不可</a:t>
                </a:r>
                <a:endParaRPr lang="en-US" altLang="ja-JP" sz="2000" spc="5" dirty="0">
                  <a:solidFill>
                    <a:srgbClr val="EC008C"/>
                  </a:solidFill>
                  <a:latin typeface="游ゴシック Medium" panose="020B0500000000000000" pitchFamily="50" charset="-128"/>
                  <a:ea typeface="游ゴシック Medium" panose="020B0500000000000000" pitchFamily="50" charset="-128"/>
                  <a:cs typeface="PMingLiU"/>
                </a:endParaRPr>
              </a:p>
            </p:txBody>
          </p:sp>
        </p:grpSp>
        <p:sp>
          <p:nvSpPr>
            <p:cNvPr id="59" name="角丸四角形 621">
              <a:extLst>
                <a:ext uri="{FF2B5EF4-FFF2-40B4-BE49-F238E27FC236}">
                  <a16:creationId xmlns:a16="http://schemas.microsoft.com/office/drawing/2014/main" id="{4DFC1EEF-B262-473D-A908-4CF4C063D8E3}"/>
                </a:ext>
              </a:extLst>
            </p:cNvPr>
            <p:cNvSpPr/>
            <p:nvPr/>
          </p:nvSpPr>
          <p:spPr>
            <a:xfrm>
              <a:off x="9931076" y="2429435"/>
              <a:ext cx="1299416" cy="248462"/>
            </a:xfrm>
            <a:prstGeom prst="roundRect">
              <a:avLst/>
            </a:prstGeom>
            <a:solidFill>
              <a:schemeClr val="bg1"/>
            </a:solidFill>
            <a:ln w="3175">
              <a:solidFill>
                <a:srgbClr val="EC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object 258">
              <a:extLst>
                <a:ext uri="{FF2B5EF4-FFF2-40B4-BE49-F238E27FC236}">
                  <a16:creationId xmlns:a16="http://schemas.microsoft.com/office/drawing/2014/main" id="{187395BB-5762-DA03-60D7-8FA5C4B5A84F}"/>
                </a:ext>
              </a:extLst>
            </p:cNvPr>
            <p:cNvSpPr txBox="1"/>
            <p:nvPr/>
          </p:nvSpPr>
          <p:spPr>
            <a:xfrm>
              <a:off x="10026660" y="2525230"/>
              <a:ext cx="1299416" cy="156518"/>
            </a:xfrm>
            <a:prstGeom prst="rect">
              <a:avLst/>
            </a:prstGeom>
          </p:spPr>
          <p:txBody>
            <a:bodyPr vert="horz" wrap="square" lIns="0" tIns="12700" rIns="0" bIns="0" rtlCol="0">
              <a:spAutoFit/>
            </a:bodyPr>
            <a:lstStyle/>
            <a:p>
              <a:pPr marL="12700">
                <a:lnSpc>
                  <a:spcPts val="910"/>
                </a:lnSpc>
                <a:spcBef>
                  <a:spcPts val="100"/>
                </a:spcBef>
              </a:pPr>
              <a:r>
                <a:rPr lang="ja-JP" altLang="en-US" sz="1600" b="1" dirty="0">
                  <a:solidFill>
                    <a:srgbClr val="EC008C"/>
                  </a:solidFill>
                  <a:latin typeface="游ゴシック" panose="020B0400000000000000" pitchFamily="50" charset="-128"/>
                  <a:cs typeface="Microsoft JhengHei"/>
                </a:rPr>
                <a:t>軽減税率</a:t>
              </a:r>
              <a:r>
                <a:rPr lang="en-US" altLang="ja-JP" sz="1600" b="1" dirty="0">
                  <a:solidFill>
                    <a:srgbClr val="EC008C"/>
                  </a:solidFill>
                  <a:latin typeface="游ゴシック" panose="020B0400000000000000" pitchFamily="50" charset="-128"/>
                  <a:cs typeface="Microsoft JhengHei"/>
                </a:rPr>
                <a:t>8</a:t>
              </a:r>
              <a:r>
                <a:rPr lang="ja-JP" altLang="en-US" sz="1600" b="1" dirty="0">
                  <a:solidFill>
                    <a:srgbClr val="EC008C"/>
                  </a:solidFill>
                  <a:latin typeface="游ゴシック" panose="020B0400000000000000" pitchFamily="50" charset="-128"/>
                  <a:cs typeface="Microsoft JhengHei"/>
                </a:rPr>
                <a:t>％</a:t>
              </a:r>
            </a:p>
          </p:txBody>
        </p:sp>
      </p:grpSp>
      <p:grpSp>
        <p:nvGrpSpPr>
          <p:cNvPr id="2" name="グループ化 1">
            <a:extLst>
              <a:ext uri="{FF2B5EF4-FFF2-40B4-BE49-F238E27FC236}">
                <a16:creationId xmlns:a16="http://schemas.microsoft.com/office/drawing/2014/main" id="{1865EE86-0B30-8C4B-89C5-4487CA92D98C}"/>
              </a:ext>
            </a:extLst>
          </p:cNvPr>
          <p:cNvGrpSpPr/>
          <p:nvPr/>
        </p:nvGrpSpPr>
        <p:grpSpPr>
          <a:xfrm>
            <a:off x="9827342" y="556619"/>
            <a:ext cx="1791621" cy="459858"/>
            <a:chOff x="10105174" y="276646"/>
            <a:chExt cx="1791621" cy="459858"/>
          </a:xfrm>
        </p:grpSpPr>
        <p:sp>
          <p:nvSpPr>
            <p:cNvPr id="5" name="テキスト ボックス 4">
              <a:extLst>
                <a:ext uri="{FF2B5EF4-FFF2-40B4-BE49-F238E27FC236}">
                  <a16:creationId xmlns:a16="http://schemas.microsoft.com/office/drawing/2014/main" id="{BB86074F-9729-6B96-2D95-8DF3E56F3128}"/>
                </a:ext>
              </a:extLst>
            </p:cNvPr>
            <p:cNvSpPr txBox="1"/>
            <p:nvPr/>
          </p:nvSpPr>
          <p:spPr>
            <a:xfrm>
              <a:off x="10312287" y="276646"/>
              <a:ext cx="1584508"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来場記念品に</a:t>
              </a:r>
              <a:r>
                <a:rPr lang="ja-JP" altLang="en-US" sz="1400" dirty="0">
                  <a:solidFill>
                    <a:schemeClr val="bg1"/>
                  </a:solidFill>
                  <a:highlight>
                    <a:srgbClr val="FFFF00"/>
                  </a:highlight>
                  <a:latin typeface="BIZ UDPゴシック" panose="020B0400000000000000" pitchFamily="50" charset="-128"/>
                  <a:ea typeface="BIZ UDPゴシック" panose="020B0400000000000000" pitchFamily="50" charset="-128"/>
                </a:rPr>
                <a:t>　</a:t>
              </a:r>
            </a:p>
          </p:txBody>
        </p:sp>
        <p:cxnSp>
          <p:nvCxnSpPr>
            <p:cNvPr id="11" name="直線コネクタ 10">
              <a:extLst>
                <a:ext uri="{FF2B5EF4-FFF2-40B4-BE49-F238E27FC236}">
                  <a16:creationId xmlns:a16="http://schemas.microsoft.com/office/drawing/2014/main" id="{5041848B-6843-6354-44A6-B32104C37331}"/>
                </a:ext>
              </a:extLst>
            </p:cNvPr>
            <p:cNvCxnSpPr>
              <a:cxnSpLocks/>
            </p:cNvCxnSpPr>
            <p:nvPr/>
          </p:nvCxnSpPr>
          <p:spPr>
            <a:xfrm flipH="1">
              <a:off x="10105174" y="604861"/>
              <a:ext cx="118021" cy="131643"/>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cxnSp>
          <p:nvCxnSpPr>
            <p:cNvPr id="15" name="直線コネクタ 14">
              <a:extLst>
                <a:ext uri="{FF2B5EF4-FFF2-40B4-BE49-F238E27FC236}">
                  <a16:creationId xmlns:a16="http://schemas.microsoft.com/office/drawing/2014/main" id="{216B9505-43DA-FBA0-D1E2-45FE1B1225A8}"/>
                </a:ext>
              </a:extLst>
            </p:cNvPr>
            <p:cNvCxnSpPr>
              <a:cxnSpLocks/>
            </p:cNvCxnSpPr>
            <p:nvPr/>
          </p:nvCxnSpPr>
          <p:spPr>
            <a:xfrm flipH="1">
              <a:off x="10222385" y="610177"/>
              <a:ext cx="1547635" cy="455"/>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grpSp>
      <p:pic>
        <p:nvPicPr>
          <p:cNvPr id="12" name="図 11">
            <a:extLst>
              <a:ext uri="{FF2B5EF4-FFF2-40B4-BE49-F238E27FC236}">
                <a16:creationId xmlns:a16="http://schemas.microsoft.com/office/drawing/2014/main" id="{D608302A-E97C-3883-997D-FCD7B88CF23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89231" y="171017"/>
            <a:ext cx="3041965" cy="1416716"/>
          </a:xfrm>
          <a:prstGeom prst="rect">
            <a:avLst/>
          </a:prstGeom>
        </p:spPr>
      </p:pic>
    </p:spTree>
    <p:extLst>
      <p:ext uri="{BB962C8B-B14F-4D97-AF65-F5344CB8AC3E}">
        <p14:creationId xmlns:p14="http://schemas.microsoft.com/office/powerpoint/2010/main" val="13956582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52AB5-24D1-EC2E-9048-B3B2FB12AABD}"/>
            </a:ext>
          </a:extLst>
        </p:cNvPr>
        <p:cNvGrpSpPr/>
        <p:nvPr/>
      </p:nvGrpSpPr>
      <p:grpSpPr>
        <a:xfrm>
          <a:off x="0" y="0"/>
          <a:ext cx="0" cy="0"/>
          <a:chOff x="0" y="0"/>
          <a:chExt cx="0" cy="0"/>
        </a:xfrm>
      </p:grpSpPr>
      <p:sp>
        <p:nvSpPr>
          <p:cNvPr id="59" name="直角三角形 58">
            <a:extLst>
              <a:ext uri="{FF2B5EF4-FFF2-40B4-BE49-F238E27FC236}">
                <a16:creationId xmlns:a16="http://schemas.microsoft.com/office/drawing/2014/main" id="{DA79DCA7-EE48-2460-1BBC-7EAB4B05C9FA}"/>
              </a:ext>
            </a:extLst>
          </p:cNvPr>
          <p:cNvSpPr/>
          <p:nvPr/>
        </p:nvSpPr>
        <p:spPr>
          <a:xfrm rot="16200000">
            <a:off x="8943955" y="3610793"/>
            <a:ext cx="2465393" cy="4058048"/>
          </a:xfrm>
          <a:prstGeom prst="r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58" name="図 57">
            <a:extLst>
              <a:ext uri="{FF2B5EF4-FFF2-40B4-BE49-F238E27FC236}">
                <a16:creationId xmlns:a16="http://schemas.microsoft.com/office/drawing/2014/main" id="{F2BF4D6E-8410-E40A-E95B-EC3C8D9A9E1C}"/>
              </a:ext>
            </a:extLst>
          </p:cNvPr>
          <p:cNvPicPr>
            <a:picLocks noChangeAspect="1"/>
          </p:cNvPicPr>
          <p:nvPr/>
        </p:nvPicPr>
        <p:blipFill>
          <a:blip r:embed="rId2">
            <a:extLst>
              <a:ext uri="{28A0092B-C50C-407E-A947-70E740481C1C}">
                <a14:useLocalDpi xmlns:a14="http://schemas.microsoft.com/office/drawing/2010/main" val="0"/>
              </a:ext>
            </a:extLst>
          </a:blip>
          <a:srcRect l="11994" t="3798" r="27186" b="3887"/>
          <a:stretch>
            <a:fillRect/>
          </a:stretch>
        </p:blipFill>
        <p:spPr>
          <a:xfrm>
            <a:off x="0" y="0"/>
            <a:ext cx="6777648" cy="6858000"/>
          </a:xfrm>
          <a:prstGeom prst="rect">
            <a:avLst/>
          </a:prstGeom>
        </p:spPr>
      </p:pic>
      <p:grpSp>
        <p:nvGrpSpPr>
          <p:cNvPr id="17" name="グループ化 16">
            <a:extLst>
              <a:ext uri="{FF2B5EF4-FFF2-40B4-BE49-F238E27FC236}">
                <a16:creationId xmlns:a16="http://schemas.microsoft.com/office/drawing/2014/main" id="{F757AB2B-576E-48A6-4012-251447443290}"/>
              </a:ext>
            </a:extLst>
          </p:cNvPr>
          <p:cNvGrpSpPr/>
          <p:nvPr/>
        </p:nvGrpSpPr>
        <p:grpSpPr>
          <a:xfrm>
            <a:off x="7041218" y="1260777"/>
            <a:ext cx="5064596" cy="5154408"/>
            <a:chOff x="6917406" y="1122473"/>
            <a:chExt cx="5064596" cy="5154408"/>
          </a:xfrm>
        </p:grpSpPr>
        <p:sp>
          <p:nvSpPr>
            <p:cNvPr id="3" name="object 258">
              <a:extLst>
                <a:ext uri="{FF2B5EF4-FFF2-40B4-BE49-F238E27FC236}">
                  <a16:creationId xmlns:a16="http://schemas.microsoft.com/office/drawing/2014/main" id="{09E25A90-1BB9-157A-8846-9E9049F66760}"/>
                </a:ext>
              </a:extLst>
            </p:cNvPr>
            <p:cNvSpPr txBox="1"/>
            <p:nvPr/>
          </p:nvSpPr>
          <p:spPr>
            <a:xfrm>
              <a:off x="6979935" y="1122473"/>
              <a:ext cx="4638073" cy="569836"/>
            </a:xfrm>
            <a:prstGeom prst="rect">
              <a:avLst/>
            </a:prstGeom>
          </p:spPr>
          <p:txBody>
            <a:bodyPr vert="horz" wrap="square" lIns="0" tIns="12700" rIns="0" bIns="0" rtlCol="0">
              <a:spAutoFit/>
            </a:bodyPr>
            <a:lstStyle/>
            <a:p>
              <a:pPr marL="12700">
                <a:lnSpc>
                  <a:spcPts val="910"/>
                </a:lnSpc>
                <a:spcBef>
                  <a:spcPts val="100"/>
                </a:spcBef>
              </a:pPr>
              <a:r>
                <a:rPr lang="ja-JP" altLang="en-US" sz="2400" b="1" dirty="0">
                  <a:latin typeface="游ゴシック" panose="020B0400000000000000" pitchFamily="50" charset="-128"/>
                  <a:cs typeface="Microsoft JhengHei"/>
                </a:rPr>
                <a:t>北海道チョコラングドシャ</a:t>
              </a:r>
            </a:p>
            <a:p>
              <a:pPr marL="12700">
                <a:lnSpc>
                  <a:spcPts val="910"/>
                </a:lnSpc>
                <a:spcBef>
                  <a:spcPts val="100"/>
                </a:spcBef>
              </a:pPr>
              <a:r>
                <a:rPr lang="ja-JP" altLang="en-US" sz="2400" b="1" dirty="0">
                  <a:latin typeface="游ゴシック" panose="020B0400000000000000" pitchFamily="50" charset="-128"/>
                  <a:cs typeface="Microsoft JhengHei"/>
                </a:rPr>
                <a:t>　</a:t>
              </a:r>
            </a:p>
            <a:p>
              <a:pPr marL="12700">
                <a:lnSpc>
                  <a:spcPts val="910"/>
                </a:lnSpc>
                <a:spcBef>
                  <a:spcPts val="100"/>
                </a:spcBef>
              </a:pPr>
              <a:endParaRPr lang="ja-JP" altLang="en-US" sz="2400" b="1" dirty="0">
                <a:latin typeface="游ゴシック" panose="020B0400000000000000" pitchFamily="50" charset="-128"/>
                <a:cs typeface="Microsoft JhengHei"/>
              </a:endParaRPr>
            </a:p>
            <a:p>
              <a:pPr marL="12700">
                <a:lnSpc>
                  <a:spcPts val="910"/>
                </a:lnSpc>
                <a:spcBef>
                  <a:spcPts val="100"/>
                </a:spcBef>
              </a:pPr>
              <a:r>
                <a:rPr lang="ja-JP" altLang="en-US" sz="2400" b="1" dirty="0">
                  <a:latin typeface="游ゴシック" panose="020B0400000000000000" pitchFamily="50" charset="-128"/>
                  <a:cs typeface="Microsoft JhengHei"/>
                </a:rPr>
                <a:t>ショコラ</a:t>
              </a:r>
              <a:r>
                <a:rPr lang="en-US" altLang="ja-JP" sz="2400" b="1" dirty="0">
                  <a:latin typeface="游ゴシック" panose="020B0400000000000000" pitchFamily="50" charset="-128"/>
                  <a:cs typeface="Microsoft JhengHei"/>
                </a:rPr>
                <a:t>3</a:t>
              </a:r>
              <a:r>
                <a:rPr lang="ja-JP" altLang="en-US" sz="2400" b="1" dirty="0">
                  <a:latin typeface="游ゴシック" panose="020B0400000000000000" pitchFamily="50" charset="-128"/>
                  <a:cs typeface="Microsoft JhengHei"/>
                </a:rPr>
                <a:t>枚</a:t>
              </a:r>
            </a:p>
          </p:txBody>
        </p:sp>
        <p:sp>
          <p:nvSpPr>
            <p:cNvPr id="4" name="object 253">
              <a:extLst>
                <a:ext uri="{FF2B5EF4-FFF2-40B4-BE49-F238E27FC236}">
                  <a16:creationId xmlns:a16="http://schemas.microsoft.com/office/drawing/2014/main" id="{E2DF3DAA-87B0-E206-1F78-A271F74F185E}"/>
                </a:ext>
              </a:extLst>
            </p:cNvPr>
            <p:cNvSpPr txBox="1"/>
            <p:nvPr/>
          </p:nvSpPr>
          <p:spPr>
            <a:xfrm>
              <a:off x="6979934" y="3050697"/>
              <a:ext cx="4638073" cy="153568"/>
            </a:xfrm>
            <a:prstGeom prst="rect">
              <a:avLst/>
            </a:prstGeom>
          </p:spPr>
          <p:txBody>
            <a:bodyPr vert="horz" wrap="square" lIns="0" tIns="13335" rIns="0" bIns="0" rtlCol="0">
              <a:spAutoFit/>
            </a:bodyPr>
            <a:lstStyle/>
            <a:p>
              <a:pPr marL="12700">
                <a:lnSpc>
                  <a:spcPts val="630"/>
                </a:lnSpc>
                <a:spcBef>
                  <a:spcPts val="105"/>
                </a:spcBef>
              </a:pPr>
              <a:r>
                <a:rPr lang="ja-JP" altLang="en-US" sz="2400" b="1" spc="50" dirty="0">
                  <a:solidFill>
                    <a:srgbClr val="00AEEF"/>
                  </a:solidFill>
                  <a:latin typeface="Microsoft JhengHei"/>
                  <a:cs typeface="Microsoft JhengHei"/>
                </a:rPr>
                <a:t>申込単位 </a:t>
              </a:r>
              <a:r>
                <a:rPr lang="en-US" altLang="ja-JP" sz="2400" b="1" spc="50" dirty="0">
                  <a:solidFill>
                    <a:srgbClr val="00AEEF"/>
                  </a:solidFill>
                  <a:latin typeface="Microsoft JhengHei"/>
                  <a:cs typeface="Microsoft JhengHei"/>
                </a:rPr>
                <a:t>90</a:t>
              </a:r>
              <a:r>
                <a:rPr lang="ja-JP" altLang="en-US" sz="2400" b="1" spc="50" dirty="0">
                  <a:solidFill>
                    <a:srgbClr val="00AEEF"/>
                  </a:solidFill>
                  <a:latin typeface="Microsoft JhengHei"/>
                  <a:cs typeface="Microsoft JhengHei"/>
                </a:rPr>
                <a:t>個</a:t>
              </a:r>
              <a:r>
                <a:rPr lang="en-US" altLang="ja-JP" sz="2400" b="1" spc="50" dirty="0">
                  <a:solidFill>
                    <a:srgbClr val="00AEEF"/>
                  </a:solidFill>
                  <a:latin typeface="Microsoft JhengHei"/>
                  <a:cs typeface="Microsoft JhengHei"/>
                </a:rPr>
                <a:t>(30×3</a:t>
              </a:r>
              <a:r>
                <a:rPr lang="ja-JP" altLang="en-US" sz="2400" b="1" spc="50" dirty="0">
                  <a:solidFill>
                    <a:srgbClr val="00AEEF"/>
                  </a:solidFill>
                  <a:latin typeface="Microsoft JhengHei"/>
                  <a:cs typeface="Microsoft JhengHei"/>
                </a:rPr>
                <a:t>カートン</a:t>
              </a:r>
              <a:r>
                <a:rPr lang="en-US" altLang="ja-JP" sz="2400" b="1" spc="50" dirty="0">
                  <a:solidFill>
                    <a:srgbClr val="00AEEF"/>
                  </a:solidFill>
                  <a:latin typeface="Microsoft JhengHei"/>
                  <a:cs typeface="Microsoft JhengHei"/>
                </a:rPr>
                <a:t>)</a:t>
              </a:r>
              <a:endParaRPr sz="2400" dirty="0">
                <a:latin typeface="Microsoft JhengHei"/>
                <a:cs typeface="Microsoft JhengHei"/>
              </a:endParaRPr>
            </a:p>
          </p:txBody>
        </p:sp>
        <p:sp>
          <p:nvSpPr>
            <p:cNvPr id="6" name="object 259">
              <a:extLst>
                <a:ext uri="{FF2B5EF4-FFF2-40B4-BE49-F238E27FC236}">
                  <a16:creationId xmlns:a16="http://schemas.microsoft.com/office/drawing/2014/main" id="{B3EA7BCD-9085-4953-6036-5570E54AC532}"/>
                </a:ext>
              </a:extLst>
            </p:cNvPr>
            <p:cNvSpPr/>
            <p:nvPr/>
          </p:nvSpPr>
          <p:spPr>
            <a:xfrm rot="10800000" flipV="1">
              <a:off x="7005843" y="1791817"/>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sp>
          <p:nvSpPr>
            <p:cNvPr id="7" name="object 260">
              <a:extLst>
                <a:ext uri="{FF2B5EF4-FFF2-40B4-BE49-F238E27FC236}">
                  <a16:creationId xmlns:a16="http://schemas.microsoft.com/office/drawing/2014/main" id="{8C41E072-15EA-FE9D-CBF2-426FB475417F}"/>
                </a:ext>
              </a:extLst>
            </p:cNvPr>
            <p:cNvSpPr txBox="1"/>
            <p:nvPr/>
          </p:nvSpPr>
          <p:spPr>
            <a:xfrm>
              <a:off x="9284242" y="2010779"/>
              <a:ext cx="2123803" cy="845103"/>
            </a:xfrm>
            <a:prstGeom prst="rect">
              <a:avLst/>
            </a:prstGeom>
          </p:spPr>
          <p:txBody>
            <a:bodyPr vert="horz" wrap="square" lIns="0" tIns="13970" rIns="0" bIns="0" rtlCol="0">
              <a:spAutoFit/>
            </a:bodyPr>
            <a:lstStyle/>
            <a:p>
              <a:pPr marL="12700" algn="ctr">
                <a:lnSpc>
                  <a:spcPct val="100000"/>
                </a:lnSpc>
                <a:spcBef>
                  <a:spcPts val="110"/>
                </a:spcBef>
                <a:tabLst>
                  <a:tab pos="915035" algn="l"/>
                </a:tabLst>
              </a:pPr>
              <a:r>
                <a:rPr sz="3200" b="1" spc="10" dirty="0">
                  <a:solidFill>
                    <a:srgbClr val="EC008C"/>
                  </a:solidFill>
                  <a:uFill>
                    <a:solidFill>
                      <a:srgbClr val="231F20"/>
                    </a:solidFill>
                  </a:uFill>
                  <a:latin typeface="Century Gothic"/>
                  <a:cs typeface="Century Gothic"/>
                </a:rPr>
                <a:t>¥</a:t>
              </a:r>
              <a:r>
                <a:rPr lang="en-US" altLang="ja-JP" sz="5400" b="1" spc="10" dirty="0">
                  <a:solidFill>
                    <a:srgbClr val="EC008C"/>
                  </a:solidFill>
                  <a:uFill>
                    <a:solidFill>
                      <a:srgbClr val="231F20"/>
                    </a:solidFill>
                  </a:uFill>
                  <a:latin typeface="Century Gothic"/>
                  <a:cs typeface="Century Gothic"/>
                </a:rPr>
                <a:t>299</a:t>
              </a:r>
              <a:endParaRPr sz="3600" dirty="0">
                <a:latin typeface="Century Gothic"/>
                <a:cs typeface="Century Gothic"/>
              </a:endParaRPr>
            </a:p>
          </p:txBody>
        </p:sp>
        <p:sp>
          <p:nvSpPr>
            <p:cNvPr id="8" name="object 261">
              <a:extLst>
                <a:ext uri="{FF2B5EF4-FFF2-40B4-BE49-F238E27FC236}">
                  <a16:creationId xmlns:a16="http://schemas.microsoft.com/office/drawing/2014/main" id="{455221D9-29B2-1074-856F-FFBB194ABAD5}"/>
                </a:ext>
              </a:extLst>
            </p:cNvPr>
            <p:cNvSpPr txBox="1"/>
            <p:nvPr/>
          </p:nvSpPr>
          <p:spPr>
            <a:xfrm>
              <a:off x="7005843" y="1785998"/>
              <a:ext cx="1830155" cy="377026"/>
            </a:xfrm>
            <a:prstGeom prst="rect">
              <a:avLst/>
            </a:prstGeom>
            <a:solidFill>
              <a:schemeClr val="bg1"/>
            </a:solidFill>
            <a:ln w="3809">
              <a:solidFill>
                <a:srgbClr val="231F20"/>
              </a:solidFill>
            </a:ln>
          </p:spPr>
          <p:txBody>
            <a:bodyPr vert="horz" wrap="square" lIns="0" tIns="7620" rIns="0" bIns="0" rtlCol="0">
              <a:spAutoFit/>
            </a:bodyPr>
            <a:lstStyle/>
            <a:p>
              <a:pPr marL="23495" algn="dist">
                <a:lnSpc>
                  <a:spcPct val="100000"/>
                </a:lnSpc>
                <a:spcBef>
                  <a:spcPts val="60"/>
                </a:spcBef>
              </a:pPr>
              <a:r>
                <a:rPr lang="en-US" altLang="ja-JP" sz="2400" dirty="0">
                  <a:latin typeface="UD デジタル 教科書体 NK-R" panose="02020400000000000000" pitchFamily="18" charset="-128"/>
                  <a:ea typeface="UD デジタル 教科書体 NK-R" panose="02020400000000000000" pitchFamily="18" charset="-128"/>
                  <a:cs typeface="PMingLiU"/>
                </a:rPr>
                <a:t>2478328</a:t>
              </a:r>
              <a:endParaRPr sz="2400" dirty="0">
                <a:latin typeface="UD デジタル 教科書体 NK-R" panose="02020400000000000000" pitchFamily="18" charset="-128"/>
                <a:ea typeface="UD デジタル 教科書体 NK-R" panose="02020400000000000000" pitchFamily="18" charset="-128"/>
                <a:cs typeface="PMingLiU"/>
              </a:endParaRPr>
            </a:p>
          </p:txBody>
        </p:sp>
        <p:sp>
          <p:nvSpPr>
            <p:cNvPr id="9" name="テキスト ボックス 8">
              <a:extLst>
                <a:ext uri="{FF2B5EF4-FFF2-40B4-BE49-F238E27FC236}">
                  <a16:creationId xmlns:a16="http://schemas.microsoft.com/office/drawing/2014/main" id="{8B1CF267-173D-0C84-FD74-643C2230FEC0}"/>
                </a:ext>
              </a:extLst>
            </p:cNvPr>
            <p:cNvSpPr txBox="1"/>
            <p:nvPr/>
          </p:nvSpPr>
          <p:spPr>
            <a:xfrm flipH="1">
              <a:off x="11195144" y="1946171"/>
              <a:ext cx="461665" cy="1051821"/>
            </a:xfrm>
            <a:prstGeom prst="rect">
              <a:avLst/>
            </a:prstGeom>
            <a:noFill/>
          </p:spPr>
          <p:txBody>
            <a:bodyPr vert="eaVert" wrap="square" rtlCol="0">
              <a:spAutoFit/>
            </a:bodyPr>
            <a:lstStyle/>
            <a:p>
              <a:pPr lvl="0" defTabSz="914400" fontAlgn="base">
                <a:spcBef>
                  <a:spcPct val="0"/>
                </a:spcBef>
                <a:spcAft>
                  <a:spcPct val="0"/>
                </a:spcAft>
              </a:pPr>
              <a:r>
                <a:rPr kumimoji="1" lang="ja-JP" altLang="en-US" b="1" dirty="0">
                  <a:solidFill>
                    <a:srgbClr val="FF3399"/>
                  </a:solidFill>
                  <a:latin typeface="ＭＳ ゴシック" pitchFamily="49" charset="-128"/>
                  <a:ea typeface="ＭＳ ゴシック" pitchFamily="49" charset="-128"/>
                </a:rPr>
                <a:t>（税別）</a:t>
              </a:r>
            </a:p>
          </p:txBody>
        </p:sp>
        <p:sp>
          <p:nvSpPr>
            <p:cNvPr id="10" name="object 260">
              <a:extLst>
                <a:ext uri="{FF2B5EF4-FFF2-40B4-BE49-F238E27FC236}">
                  <a16:creationId xmlns:a16="http://schemas.microsoft.com/office/drawing/2014/main" id="{46D31F60-3BCC-3A91-3452-5368B40EF216}"/>
                </a:ext>
              </a:extLst>
            </p:cNvPr>
            <p:cNvSpPr txBox="1"/>
            <p:nvPr/>
          </p:nvSpPr>
          <p:spPr>
            <a:xfrm>
              <a:off x="7005843" y="2521358"/>
              <a:ext cx="671054" cy="291105"/>
            </a:xfrm>
            <a:prstGeom prst="rect">
              <a:avLst/>
            </a:prstGeom>
          </p:spPr>
          <p:txBody>
            <a:bodyPr vert="horz" wrap="square" lIns="0" tIns="13970" rIns="0" bIns="0" rtlCol="0">
              <a:spAutoFit/>
            </a:bodyPr>
            <a:lstStyle/>
            <a:p>
              <a:pPr marL="12700">
                <a:lnSpc>
                  <a:spcPct val="100000"/>
                </a:lnSpc>
                <a:spcBef>
                  <a:spcPts val="110"/>
                </a:spcBef>
                <a:tabLst>
                  <a:tab pos="915035" algn="l"/>
                </a:tabLst>
              </a:pPr>
              <a:r>
                <a:rPr lang="en-US" altLang="ja-JP" dirty="0">
                  <a:latin typeface="Yu Gothic UI Semibold" panose="020B0700000000000000" pitchFamily="50" charset="-128"/>
                  <a:ea typeface="Yu Gothic UI Semibold" panose="020B0700000000000000" pitchFamily="50" charset="-128"/>
                  <a:cs typeface="Century Gothic"/>
                </a:rPr>
                <a:t>MHD</a:t>
              </a:r>
              <a:endParaRPr dirty="0">
                <a:latin typeface="Yu Gothic UI Semibold" panose="020B0700000000000000" pitchFamily="50" charset="-128"/>
                <a:ea typeface="Yu Gothic UI Semibold" panose="020B0700000000000000" pitchFamily="50" charset="-128"/>
                <a:cs typeface="Century Gothic"/>
              </a:endParaRPr>
            </a:p>
          </p:txBody>
        </p:sp>
        <p:sp>
          <p:nvSpPr>
            <p:cNvPr id="20" name="object 259">
              <a:extLst>
                <a:ext uri="{FF2B5EF4-FFF2-40B4-BE49-F238E27FC236}">
                  <a16:creationId xmlns:a16="http://schemas.microsoft.com/office/drawing/2014/main" id="{AAFF1F14-2E23-D479-6BFD-F616ED9A88CD}"/>
                </a:ext>
              </a:extLst>
            </p:cNvPr>
            <p:cNvSpPr/>
            <p:nvPr/>
          </p:nvSpPr>
          <p:spPr>
            <a:xfrm rot="10800000" flipV="1">
              <a:off x="7005842" y="2831177"/>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grpSp>
          <p:nvGrpSpPr>
            <p:cNvPr id="26" name="グループ化 25">
              <a:extLst>
                <a:ext uri="{FF2B5EF4-FFF2-40B4-BE49-F238E27FC236}">
                  <a16:creationId xmlns:a16="http://schemas.microsoft.com/office/drawing/2014/main" id="{177E6886-F590-7498-3881-A2BC4C796B81}"/>
                </a:ext>
              </a:extLst>
            </p:cNvPr>
            <p:cNvGrpSpPr/>
            <p:nvPr/>
          </p:nvGrpSpPr>
          <p:grpSpPr>
            <a:xfrm>
              <a:off x="9660386" y="1848614"/>
              <a:ext cx="1395000" cy="252313"/>
              <a:chOff x="9217441" y="528159"/>
              <a:chExt cx="1395000" cy="252313"/>
            </a:xfrm>
          </p:grpSpPr>
          <p:sp>
            <p:nvSpPr>
              <p:cNvPr id="21" name="角丸四角形 621">
                <a:extLst>
                  <a:ext uri="{FF2B5EF4-FFF2-40B4-BE49-F238E27FC236}">
                    <a16:creationId xmlns:a16="http://schemas.microsoft.com/office/drawing/2014/main" id="{27F84A0C-1A26-A833-0FAA-FD1555FB658B}"/>
                  </a:ext>
                </a:extLst>
              </p:cNvPr>
              <p:cNvSpPr/>
              <p:nvPr/>
            </p:nvSpPr>
            <p:spPr>
              <a:xfrm>
                <a:off x="9217441" y="528159"/>
                <a:ext cx="1299416" cy="248462"/>
              </a:xfrm>
              <a:prstGeom prst="roundRect">
                <a:avLst/>
              </a:prstGeom>
              <a:solidFill>
                <a:schemeClr val="bg1"/>
              </a:solidFill>
              <a:ln w="3175">
                <a:solidFill>
                  <a:srgbClr val="EC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object 258">
                <a:extLst>
                  <a:ext uri="{FF2B5EF4-FFF2-40B4-BE49-F238E27FC236}">
                    <a16:creationId xmlns:a16="http://schemas.microsoft.com/office/drawing/2014/main" id="{7565F764-21F1-9D27-B98E-CE47533411D4}"/>
                  </a:ext>
                </a:extLst>
              </p:cNvPr>
              <p:cNvSpPr txBox="1"/>
              <p:nvPr/>
            </p:nvSpPr>
            <p:spPr>
              <a:xfrm>
                <a:off x="9313025" y="623954"/>
                <a:ext cx="1299416" cy="156518"/>
              </a:xfrm>
              <a:prstGeom prst="rect">
                <a:avLst/>
              </a:prstGeom>
            </p:spPr>
            <p:txBody>
              <a:bodyPr vert="horz" wrap="square" lIns="0" tIns="12700" rIns="0" bIns="0" rtlCol="0">
                <a:spAutoFit/>
              </a:bodyPr>
              <a:lstStyle/>
              <a:p>
                <a:pPr marL="12700">
                  <a:lnSpc>
                    <a:spcPts val="910"/>
                  </a:lnSpc>
                  <a:spcBef>
                    <a:spcPts val="100"/>
                  </a:spcBef>
                </a:pPr>
                <a:r>
                  <a:rPr lang="ja-JP" altLang="en-US" sz="1600" b="1" dirty="0">
                    <a:solidFill>
                      <a:srgbClr val="EC008C"/>
                    </a:solidFill>
                    <a:latin typeface="游ゴシック" panose="020B0400000000000000" pitchFamily="50" charset="-128"/>
                    <a:cs typeface="Microsoft JhengHei"/>
                  </a:rPr>
                  <a:t>軽減税率</a:t>
                </a:r>
                <a:r>
                  <a:rPr lang="en-US" altLang="ja-JP" sz="1600" b="1" dirty="0">
                    <a:solidFill>
                      <a:srgbClr val="EC008C"/>
                    </a:solidFill>
                    <a:latin typeface="游ゴシック" panose="020B0400000000000000" pitchFamily="50" charset="-128"/>
                    <a:cs typeface="Microsoft JhengHei"/>
                  </a:rPr>
                  <a:t>8</a:t>
                </a:r>
                <a:r>
                  <a:rPr lang="ja-JP" altLang="en-US" sz="1600" b="1" dirty="0">
                    <a:solidFill>
                      <a:srgbClr val="EC008C"/>
                    </a:solidFill>
                    <a:latin typeface="游ゴシック" panose="020B0400000000000000" pitchFamily="50" charset="-128"/>
                    <a:cs typeface="Microsoft JhengHei"/>
                  </a:rPr>
                  <a:t>％</a:t>
                </a:r>
              </a:p>
            </p:txBody>
          </p:sp>
        </p:grpSp>
        <p:sp>
          <p:nvSpPr>
            <p:cNvPr id="19" name="object 254">
              <a:extLst>
                <a:ext uri="{FF2B5EF4-FFF2-40B4-BE49-F238E27FC236}">
                  <a16:creationId xmlns:a16="http://schemas.microsoft.com/office/drawing/2014/main" id="{583B738E-5868-15BD-3BF2-C28D249F2645}"/>
                </a:ext>
              </a:extLst>
            </p:cNvPr>
            <p:cNvSpPr txBox="1"/>
            <p:nvPr/>
          </p:nvSpPr>
          <p:spPr>
            <a:xfrm>
              <a:off x="6999592" y="3409692"/>
              <a:ext cx="4750856" cy="869918"/>
            </a:xfrm>
            <a:prstGeom prst="rect">
              <a:avLst/>
            </a:prstGeom>
          </p:spPr>
          <p:txBody>
            <a:bodyPr vert="horz" wrap="square" lIns="0" tIns="13335" rIns="0" bIns="0" rtlCol="0">
              <a:spAutoFit/>
            </a:bodyPr>
            <a:lstStyle/>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パッケージサイズ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11.5×4×16cm</a:t>
              </a: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荷姿　袋入り</a:t>
              </a: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賞味期間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120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日（残日数</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100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日以上）</a:t>
              </a:r>
              <a:endParaRPr lang="en-US" altLang="ja-JP" sz="2800" spc="5" dirty="0">
                <a:solidFill>
                  <a:srgbClr val="231F20"/>
                </a:solidFill>
                <a:latin typeface="游ゴシック Medium" panose="020B0500000000000000" pitchFamily="50" charset="-128"/>
                <a:ea typeface="游ゴシック Medium" panose="020B0500000000000000" pitchFamily="50" charset="-128"/>
                <a:cs typeface="PMingLiU"/>
              </a:endParaRPr>
            </a:p>
          </p:txBody>
        </p:sp>
        <p:grpSp>
          <p:nvGrpSpPr>
            <p:cNvPr id="31" name="グループ化 30">
              <a:extLst>
                <a:ext uri="{FF2B5EF4-FFF2-40B4-BE49-F238E27FC236}">
                  <a16:creationId xmlns:a16="http://schemas.microsoft.com/office/drawing/2014/main" id="{0E028C58-62AC-B2B9-4083-61230E8447F1}"/>
                </a:ext>
              </a:extLst>
            </p:cNvPr>
            <p:cNvGrpSpPr/>
            <p:nvPr/>
          </p:nvGrpSpPr>
          <p:grpSpPr>
            <a:xfrm>
              <a:off x="7073369" y="4941211"/>
              <a:ext cx="2312175" cy="370552"/>
              <a:chOff x="7151724" y="5983988"/>
              <a:chExt cx="2129979" cy="370552"/>
            </a:xfrm>
          </p:grpSpPr>
          <p:sp>
            <p:nvSpPr>
              <p:cNvPr id="32" name="テキスト ボックス 31">
                <a:extLst>
                  <a:ext uri="{FF2B5EF4-FFF2-40B4-BE49-F238E27FC236}">
                    <a16:creationId xmlns:a16="http://schemas.microsoft.com/office/drawing/2014/main" id="{FFF9CB40-1A26-7E79-0FF8-CB40D7B0F67B}"/>
                  </a:ext>
                </a:extLst>
              </p:cNvPr>
              <p:cNvSpPr txBox="1"/>
              <p:nvPr/>
            </p:nvSpPr>
            <p:spPr>
              <a:xfrm>
                <a:off x="7166560" y="5983988"/>
                <a:ext cx="2115143" cy="370552"/>
              </a:xfrm>
              <a:prstGeom prst="rect">
                <a:avLst/>
              </a:prstGeom>
              <a:solidFill>
                <a:schemeClr val="bg1"/>
              </a:solidFill>
              <a:ln w="12700">
                <a:solidFill>
                  <a:srgbClr val="00AEEF"/>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33" name="object 254">
                <a:extLst>
                  <a:ext uri="{FF2B5EF4-FFF2-40B4-BE49-F238E27FC236}">
                    <a16:creationId xmlns:a16="http://schemas.microsoft.com/office/drawing/2014/main" id="{84EDA67F-FC80-C259-6A7F-AB9EAA2B059C}"/>
                  </a:ext>
                </a:extLst>
              </p:cNvPr>
              <p:cNvSpPr txBox="1"/>
              <p:nvPr/>
            </p:nvSpPr>
            <p:spPr>
              <a:xfrm>
                <a:off x="7151724" y="6191614"/>
                <a:ext cx="2109066" cy="151773"/>
              </a:xfrm>
              <a:prstGeom prst="rect">
                <a:avLst/>
              </a:prstGeom>
            </p:spPr>
            <p:txBody>
              <a:bodyPr vert="horz" wrap="square" lIns="0" tIns="13335" rIns="0" bIns="0" rtlCol="0">
                <a:spAutoFit/>
              </a:bodyPr>
              <a:lstStyle/>
              <a:p>
                <a:pPr marL="12700" algn="ctr">
                  <a:lnSpc>
                    <a:spcPts val="700"/>
                  </a:lnSpc>
                  <a:tabLst>
                    <a:tab pos="290830" algn="l"/>
                  </a:tabLst>
                </a:pP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出荷まで約</a:t>
                </a:r>
                <a:r>
                  <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rPr>
                  <a:t>10</a:t>
                </a: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日</a:t>
                </a:r>
                <a:endPar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grpSp>
        <p:grpSp>
          <p:nvGrpSpPr>
            <p:cNvPr id="34" name="グループ化 33">
              <a:extLst>
                <a:ext uri="{FF2B5EF4-FFF2-40B4-BE49-F238E27FC236}">
                  <a16:creationId xmlns:a16="http://schemas.microsoft.com/office/drawing/2014/main" id="{E383EAEF-5461-751D-3516-4B347CF99605}"/>
                </a:ext>
              </a:extLst>
            </p:cNvPr>
            <p:cNvGrpSpPr/>
            <p:nvPr/>
          </p:nvGrpSpPr>
          <p:grpSpPr>
            <a:xfrm>
              <a:off x="9385102" y="4941211"/>
              <a:ext cx="2296071" cy="370552"/>
              <a:chOff x="9054452" y="5987830"/>
              <a:chExt cx="2296071" cy="370552"/>
            </a:xfrm>
          </p:grpSpPr>
          <p:sp>
            <p:nvSpPr>
              <p:cNvPr id="35" name="テキスト ボックス 34">
                <a:extLst>
                  <a:ext uri="{FF2B5EF4-FFF2-40B4-BE49-F238E27FC236}">
                    <a16:creationId xmlns:a16="http://schemas.microsoft.com/office/drawing/2014/main" id="{55F77C60-FCF0-7C87-6D83-7CF26D7E9898}"/>
                  </a:ext>
                </a:extLst>
              </p:cNvPr>
              <p:cNvSpPr txBox="1"/>
              <p:nvPr/>
            </p:nvSpPr>
            <p:spPr>
              <a:xfrm>
                <a:off x="9054452" y="5987830"/>
                <a:ext cx="2296071" cy="370552"/>
              </a:xfrm>
              <a:prstGeom prst="rect">
                <a:avLst/>
              </a:prstGeom>
              <a:solidFill>
                <a:schemeClr val="bg1"/>
              </a:solidFill>
              <a:ln w="12700">
                <a:solidFill>
                  <a:srgbClr val="00AEEF"/>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36" name="object 254">
                <a:extLst>
                  <a:ext uri="{FF2B5EF4-FFF2-40B4-BE49-F238E27FC236}">
                    <a16:creationId xmlns:a16="http://schemas.microsoft.com/office/drawing/2014/main" id="{18EBCB2F-332C-CEF5-2FDE-0674FE562D9E}"/>
                  </a:ext>
                </a:extLst>
              </p:cNvPr>
              <p:cNvSpPr txBox="1"/>
              <p:nvPr/>
            </p:nvSpPr>
            <p:spPr>
              <a:xfrm>
                <a:off x="9148177" y="6195456"/>
                <a:ext cx="2109066" cy="151773"/>
              </a:xfrm>
              <a:prstGeom prst="rect">
                <a:avLst/>
              </a:prstGeom>
            </p:spPr>
            <p:txBody>
              <a:bodyPr vert="horz" wrap="square" lIns="0" tIns="13335" rIns="0" bIns="0" rtlCol="0">
                <a:spAutoFit/>
              </a:bodyPr>
              <a:lstStyle/>
              <a:p>
                <a:pPr marL="12700" algn="ctr">
                  <a:lnSpc>
                    <a:spcPts val="700"/>
                  </a:lnSpc>
                  <a:tabLst>
                    <a:tab pos="290830" algn="l"/>
                  </a:tabLst>
                </a:pP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クール便</a:t>
                </a:r>
                <a:endPar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grpSp>
        <p:grpSp>
          <p:nvGrpSpPr>
            <p:cNvPr id="37" name="グループ化 36">
              <a:extLst>
                <a:ext uri="{FF2B5EF4-FFF2-40B4-BE49-F238E27FC236}">
                  <a16:creationId xmlns:a16="http://schemas.microsoft.com/office/drawing/2014/main" id="{1A5F6FC7-4A5C-F2C4-C1EB-EFCD0E4F2CE4}"/>
                </a:ext>
              </a:extLst>
            </p:cNvPr>
            <p:cNvGrpSpPr/>
            <p:nvPr/>
          </p:nvGrpSpPr>
          <p:grpSpPr>
            <a:xfrm>
              <a:off x="6917406" y="4562653"/>
              <a:ext cx="2609952" cy="370552"/>
              <a:chOff x="8916045" y="5987830"/>
              <a:chExt cx="2109066" cy="370552"/>
            </a:xfrm>
          </p:grpSpPr>
          <p:sp>
            <p:nvSpPr>
              <p:cNvPr id="38" name="テキスト ボックス 37">
                <a:extLst>
                  <a:ext uri="{FF2B5EF4-FFF2-40B4-BE49-F238E27FC236}">
                    <a16:creationId xmlns:a16="http://schemas.microsoft.com/office/drawing/2014/main" id="{C362E3CA-97D0-2F7E-4311-9C6D342DFFC7}"/>
                  </a:ext>
                </a:extLst>
              </p:cNvPr>
              <p:cNvSpPr txBox="1"/>
              <p:nvPr/>
            </p:nvSpPr>
            <p:spPr>
              <a:xfrm>
                <a:off x="9054452" y="5987830"/>
                <a:ext cx="1856063" cy="370552"/>
              </a:xfrm>
              <a:prstGeom prst="rect">
                <a:avLst/>
              </a:prstGeom>
              <a:solidFill>
                <a:schemeClr val="bg1"/>
              </a:solidFill>
              <a:ln w="12700">
                <a:solidFill>
                  <a:srgbClr val="EC008C"/>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39" name="object 254">
                <a:extLst>
                  <a:ext uri="{FF2B5EF4-FFF2-40B4-BE49-F238E27FC236}">
                    <a16:creationId xmlns:a16="http://schemas.microsoft.com/office/drawing/2014/main" id="{06E1DCEC-4857-C419-5B2E-1ED9B5AD5706}"/>
                  </a:ext>
                </a:extLst>
              </p:cNvPr>
              <p:cNvSpPr txBox="1"/>
              <p:nvPr/>
            </p:nvSpPr>
            <p:spPr>
              <a:xfrm>
                <a:off x="8916045" y="6195456"/>
                <a:ext cx="2109066" cy="151773"/>
              </a:xfrm>
              <a:prstGeom prst="rect">
                <a:avLst/>
              </a:prstGeom>
              <a:ln>
                <a:noFill/>
              </a:ln>
            </p:spPr>
            <p:txBody>
              <a:bodyPr vert="horz" wrap="square" lIns="0" tIns="13335" rIns="0" bIns="0" rtlCol="0">
                <a:spAutoFit/>
              </a:bodyPr>
              <a:lstStyle/>
              <a:p>
                <a:pPr marL="12700" algn="ctr">
                  <a:lnSpc>
                    <a:spcPts val="700"/>
                  </a:lnSpc>
                  <a:tabLst>
                    <a:tab pos="290830" algn="l"/>
                  </a:tabLst>
                </a:pPr>
                <a:r>
                  <a:rPr lang="ja-JP" altLang="en-US" sz="2000" spc="5" dirty="0">
                    <a:solidFill>
                      <a:srgbClr val="EC008C"/>
                    </a:solidFill>
                    <a:latin typeface="游ゴシック Medium" panose="020B0500000000000000" pitchFamily="50" charset="-128"/>
                    <a:ea typeface="游ゴシック Medium" panose="020B0500000000000000" pitchFamily="50" charset="-128"/>
                    <a:cs typeface="PMingLiU"/>
                  </a:rPr>
                  <a:t>カートン割れ不可</a:t>
                </a:r>
                <a:endParaRPr lang="en-US" altLang="ja-JP" sz="2000" spc="5" dirty="0">
                  <a:solidFill>
                    <a:srgbClr val="EC008C"/>
                  </a:solidFill>
                  <a:latin typeface="游ゴシック Medium" panose="020B0500000000000000" pitchFamily="50" charset="-128"/>
                  <a:ea typeface="游ゴシック Medium" panose="020B0500000000000000" pitchFamily="50" charset="-128"/>
                  <a:cs typeface="PMingLiU"/>
                </a:endParaRPr>
              </a:p>
            </p:txBody>
          </p:sp>
        </p:grpSp>
        <p:grpSp>
          <p:nvGrpSpPr>
            <p:cNvPr id="40" name="グループ化 39">
              <a:extLst>
                <a:ext uri="{FF2B5EF4-FFF2-40B4-BE49-F238E27FC236}">
                  <a16:creationId xmlns:a16="http://schemas.microsoft.com/office/drawing/2014/main" id="{A8D4080F-E049-6EE5-6DEB-FFD180FB90D7}"/>
                </a:ext>
              </a:extLst>
            </p:cNvPr>
            <p:cNvGrpSpPr/>
            <p:nvPr/>
          </p:nvGrpSpPr>
          <p:grpSpPr>
            <a:xfrm>
              <a:off x="9213991" y="4562653"/>
              <a:ext cx="2609952" cy="370552"/>
              <a:chOff x="8916045" y="5987830"/>
              <a:chExt cx="2109066" cy="370552"/>
            </a:xfrm>
          </p:grpSpPr>
          <p:sp>
            <p:nvSpPr>
              <p:cNvPr id="41" name="テキスト ボックス 40">
                <a:extLst>
                  <a:ext uri="{FF2B5EF4-FFF2-40B4-BE49-F238E27FC236}">
                    <a16:creationId xmlns:a16="http://schemas.microsoft.com/office/drawing/2014/main" id="{F27936E5-6E2C-FA96-4C9E-B0313B168D30}"/>
                  </a:ext>
                </a:extLst>
              </p:cNvPr>
              <p:cNvSpPr txBox="1"/>
              <p:nvPr/>
            </p:nvSpPr>
            <p:spPr>
              <a:xfrm>
                <a:off x="9054453" y="5987830"/>
                <a:ext cx="1856063" cy="370552"/>
              </a:xfrm>
              <a:prstGeom prst="rect">
                <a:avLst/>
              </a:prstGeom>
              <a:solidFill>
                <a:schemeClr val="bg1"/>
              </a:solidFill>
              <a:ln w="12700">
                <a:solidFill>
                  <a:srgbClr val="EC008C"/>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42" name="object 254">
                <a:extLst>
                  <a:ext uri="{FF2B5EF4-FFF2-40B4-BE49-F238E27FC236}">
                    <a16:creationId xmlns:a16="http://schemas.microsoft.com/office/drawing/2014/main" id="{111ECA8A-E35E-E285-101F-6DAE85CF3A7D}"/>
                  </a:ext>
                </a:extLst>
              </p:cNvPr>
              <p:cNvSpPr txBox="1"/>
              <p:nvPr/>
            </p:nvSpPr>
            <p:spPr>
              <a:xfrm>
                <a:off x="8916045" y="6195456"/>
                <a:ext cx="2109066" cy="151773"/>
              </a:xfrm>
              <a:prstGeom prst="rect">
                <a:avLst/>
              </a:prstGeom>
              <a:ln>
                <a:noFill/>
              </a:ln>
            </p:spPr>
            <p:txBody>
              <a:bodyPr vert="horz" wrap="square" lIns="0" tIns="13335" rIns="0" bIns="0" rtlCol="0">
                <a:spAutoFit/>
              </a:bodyPr>
              <a:lstStyle/>
              <a:p>
                <a:pPr marL="12700" algn="ctr">
                  <a:lnSpc>
                    <a:spcPts val="700"/>
                  </a:lnSpc>
                  <a:tabLst>
                    <a:tab pos="290830" algn="l"/>
                  </a:tabLst>
                </a:pPr>
                <a:r>
                  <a:rPr lang="ja-JP" altLang="en-US" sz="2000" spc="5" dirty="0">
                    <a:solidFill>
                      <a:srgbClr val="EC008C"/>
                    </a:solidFill>
                    <a:latin typeface="游ゴシック Medium" panose="020B0500000000000000" pitchFamily="50" charset="-128"/>
                    <a:ea typeface="游ゴシック Medium" panose="020B0500000000000000" pitchFamily="50" charset="-128"/>
                    <a:cs typeface="PMingLiU"/>
                  </a:rPr>
                  <a:t>申込単位未満不可</a:t>
                </a:r>
                <a:endParaRPr lang="en-US" altLang="ja-JP" sz="2000" spc="5" dirty="0">
                  <a:solidFill>
                    <a:srgbClr val="EC008C"/>
                  </a:solidFill>
                  <a:latin typeface="游ゴシック Medium" panose="020B0500000000000000" pitchFamily="50" charset="-128"/>
                  <a:ea typeface="游ゴシック Medium" panose="020B0500000000000000" pitchFamily="50" charset="-128"/>
                  <a:cs typeface="PMingLiU"/>
                </a:endParaRPr>
              </a:p>
            </p:txBody>
          </p:sp>
        </p:grpSp>
        <p:grpSp>
          <p:nvGrpSpPr>
            <p:cNvPr id="43" name="グループ化 42">
              <a:extLst>
                <a:ext uri="{FF2B5EF4-FFF2-40B4-BE49-F238E27FC236}">
                  <a16:creationId xmlns:a16="http://schemas.microsoft.com/office/drawing/2014/main" id="{FC377279-8707-77D1-0F8E-2E1492FDCBBD}"/>
                </a:ext>
              </a:extLst>
            </p:cNvPr>
            <p:cNvGrpSpPr/>
            <p:nvPr/>
          </p:nvGrpSpPr>
          <p:grpSpPr>
            <a:xfrm>
              <a:off x="7034862" y="5423874"/>
              <a:ext cx="4655961" cy="370552"/>
              <a:chOff x="8988432" y="6005390"/>
              <a:chExt cx="3266360" cy="370552"/>
            </a:xfrm>
          </p:grpSpPr>
          <p:sp>
            <p:nvSpPr>
              <p:cNvPr id="44" name="テキスト ボックス 43">
                <a:extLst>
                  <a:ext uri="{FF2B5EF4-FFF2-40B4-BE49-F238E27FC236}">
                    <a16:creationId xmlns:a16="http://schemas.microsoft.com/office/drawing/2014/main" id="{83B01D03-8541-8436-B92A-341976405164}"/>
                  </a:ext>
                </a:extLst>
              </p:cNvPr>
              <p:cNvSpPr txBox="1"/>
              <p:nvPr/>
            </p:nvSpPr>
            <p:spPr>
              <a:xfrm>
                <a:off x="9020329" y="6005390"/>
                <a:ext cx="3227692" cy="370552"/>
              </a:xfrm>
              <a:prstGeom prst="rect">
                <a:avLst/>
              </a:prstGeom>
              <a:solidFill>
                <a:schemeClr val="bg1"/>
              </a:solidFill>
              <a:ln w="12700">
                <a:solidFill>
                  <a:srgbClr val="00AEEF"/>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45" name="object 254">
                <a:extLst>
                  <a:ext uri="{FF2B5EF4-FFF2-40B4-BE49-F238E27FC236}">
                    <a16:creationId xmlns:a16="http://schemas.microsoft.com/office/drawing/2014/main" id="{56E7B26D-22F3-A9E4-5FE0-62D5226FB95E}"/>
                  </a:ext>
                </a:extLst>
              </p:cNvPr>
              <p:cNvSpPr txBox="1"/>
              <p:nvPr/>
            </p:nvSpPr>
            <p:spPr>
              <a:xfrm>
                <a:off x="8988432" y="6197381"/>
                <a:ext cx="3266360" cy="151773"/>
              </a:xfrm>
              <a:prstGeom prst="rect">
                <a:avLst/>
              </a:prstGeom>
            </p:spPr>
            <p:txBody>
              <a:bodyPr vert="horz" wrap="square" lIns="0" tIns="13335" rIns="0" bIns="0" rtlCol="0">
                <a:spAutoFit/>
              </a:bodyPr>
              <a:lstStyle/>
              <a:p>
                <a:pPr marL="12700" algn="ctr">
                  <a:lnSpc>
                    <a:spcPts val="700"/>
                  </a:lnSpc>
                  <a:tabLst>
                    <a:tab pos="290830" algn="l"/>
                  </a:tabLst>
                </a:pPr>
                <a:r>
                  <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rPr>
                  <a:t>90</a:t>
                </a: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個単位でご注文ください</a:t>
                </a:r>
                <a:endPar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grpSp>
        <p:sp>
          <p:nvSpPr>
            <p:cNvPr id="46" name="object 254">
              <a:extLst>
                <a:ext uri="{FF2B5EF4-FFF2-40B4-BE49-F238E27FC236}">
                  <a16:creationId xmlns:a16="http://schemas.microsoft.com/office/drawing/2014/main" id="{3BEC28BE-D86B-EDA3-3636-01D2069E1E35}"/>
                </a:ext>
              </a:extLst>
            </p:cNvPr>
            <p:cNvSpPr txBox="1"/>
            <p:nvPr/>
          </p:nvSpPr>
          <p:spPr>
            <a:xfrm>
              <a:off x="6975652" y="5986417"/>
              <a:ext cx="5006350" cy="290464"/>
            </a:xfrm>
            <a:prstGeom prst="rect">
              <a:avLst/>
            </a:prstGeom>
            <a:solidFill>
              <a:srgbClr val="FFFFFF"/>
            </a:solidFill>
          </p:spPr>
          <p:txBody>
            <a:bodyPr vert="horz" wrap="square" lIns="0" tIns="13335" rIns="0" bIns="0" rtlCol="0">
              <a:spAutoFit/>
            </a:bodyPr>
            <a:lstStyle/>
            <a:p>
              <a:pPr marL="12700">
                <a:tabLst>
                  <a:tab pos="290830" algn="l"/>
                </a:tabLst>
              </a:pPr>
              <a:r>
                <a:rPr lang="en-US" altLang="ja-JP" spc="5" dirty="0">
                  <a:solidFill>
                    <a:srgbClr val="00AEEF"/>
                  </a:solidFill>
                  <a:latin typeface="游ゴシック Medium" panose="020B0500000000000000" pitchFamily="50" charset="-128"/>
                  <a:ea typeface="游ゴシック Medium" panose="020B0500000000000000" pitchFamily="50" charset="-128"/>
                  <a:cs typeface="PMingLiU"/>
                </a:rPr>
                <a:t>※10</a:t>
              </a:r>
              <a:r>
                <a:rPr lang="ja-JP" altLang="en-US" spc="5" dirty="0">
                  <a:solidFill>
                    <a:srgbClr val="00AEEF"/>
                  </a:solidFill>
                  <a:latin typeface="游ゴシック Medium" panose="020B0500000000000000" pitchFamily="50" charset="-128"/>
                  <a:ea typeface="游ゴシック Medium" panose="020B0500000000000000" pitchFamily="50" charset="-128"/>
                  <a:cs typeface="PMingLiU"/>
                </a:rPr>
                <a:t>月中旬まではクール便での出荷となります</a:t>
              </a:r>
              <a:endParaRPr lang="en-US" altLang="ja-JP"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grpSp>
      <p:sp>
        <p:nvSpPr>
          <p:cNvPr id="16" name="正方形/長方形 15">
            <a:extLst>
              <a:ext uri="{FF2B5EF4-FFF2-40B4-BE49-F238E27FC236}">
                <a16:creationId xmlns:a16="http://schemas.microsoft.com/office/drawing/2014/main" id="{C130317B-20E9-C1F9-CCE1-A846C0BDF5B1}"/>
              </a:ext>
            </a:extLst>
          </p:cNvPr>
          <p:cNvSpPr/>
          <p:nvPr/>
        </p:nvSpPr>
        <p:spPr>
          <a:xfrm>
            <a:off x="0" y="0"/>
            <a:ext cx="6777648" cy="6858000"/>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p>
        </p:txBody>
      </p:sp>
      <p:grpSp>
        <p:nvGrpSpPr>
          <p:cNvPr id="51" name="グループ化 50">
            <a:extLst>
              <a:ext uri="{FF2B5EF4-FFF2-40B4-BE49-F238E27FC236}">
                <a16:creationId xmlns:a16="http://schemas.microsoft.com/office/drawing/2014/main" id="{7467F7EE-9519-AE55-F7EB-482319562748}"/>
              </a:ext>
            </a:extLst>
          </p:cNvPr>
          <p:cNvGrpSpPr/>
          <p:nvPr/>
        </p:nvGrpSpPr>
        <p:grpSpPr>
          <a:xfrm>
            <a:off x="9869181" y="337163"/>
            <a:ext cx="1791621" cy="459858"/>
            <a:chOff x="10105174" y="276646"/>
            <a:chExt cx="1791621" cy="459858"/>
          </a:xfrm>
        </p:grpSpPr>
        <p:sp>
          <p:nvSpPr>
            <p:cNvPr id="18" name="テキスト ボックス 17">
              <a:extLst>
                <a:ext uri="{FF2B5EF4-FFF2-40B4-BE49-F238E27FC236}">
                  <a16:creationId xmlns:a16="http://schemas.microsoft.com/office/drawing/2014/main" id="{AE4CE0DF-B50C-C532-996A-B887C280B15C}"/>
                </a:ext>
              </a:extLst>
            </p:cNvPr>
            <p:cNvSpPr txBox="1"/>
            <p:nvPr/>
          </p:nvSpPr>
          <p:spPr>
            <a:xfrm>
              <a:off x="10312287" y="276646"/>
              <a:ext cx="1584508"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来場記念品に</a:t>
              </a:r>
              <a:r>
                <a:rPr lang="ja-JP" altLang="en-US" sz="1400" dirty="0">
                  <a:solidFill>
                    <a:schemeClr val="bg1"/>
                  </a:solidFill>
                  <a:highlight>
                    <a:srgbClr val="FFFF00"/>
                  </a:highlight>
                  <a:latin typeface="BIZ UDPゴシック" panose="020B0400000000000000" pitchFamily="50" charset="-128"/>
                  <a:ea typeface="BIZ UDPゴシック" panose="020B0400000000000000" pitchFamily="50" charset="-128"/>
                </a:rPr>
                <a:t>　</a:t>
              </a:r>
            </a:p>
          </p:txBody>
        </p:sp>
        <p:cxnSp>
          <p:nvCxnSpPr>
            <p:cNvPr id="23" name="直線コネクタ 22">
              <a:extLst>
                <a:ext uri="{FF2B5EF4-FFF2-40B4-BE49-F238E27FC236}">
                  <a16:creationId xmlns:a16="http://schemas.microsoft.com/office/drawing/2014/main" id="{0F40DBB6-2712-61D5-DA92-A76F1D62B55B}"/>
                </a:ext>
              </a:extLst>
            </p:cNvPr>
            <p:cNvCxnSpPr>
              <a:cxnSpLocks/>
            </p:cNvCxnSpPr>
            <p:nvPr/>
          </p:nvCxnSpPr>
          <p:spPr>
            <a:xfrm flipH="1">
              <a:off x="10105174" y="604861"/>
              <a:ext cx="118021" cy="131643"/>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cxnSp>
          <p:nvCxnSpPr>
            <p:cNvPr id="24" name="直線コネクタ 23">
              <a:extLst>
                <a:ext uri="{FF2B5EF4-FFF2-40B4-BE49-F238E27FC236}">
                  <a16:creationId xmlns:a16="http://schemas.microsoft.com/office/drawing/2014/main" id="{D91A523A-CA4B-6BB2-DAFF-8C14C72DC686}"/>
                </a:ext>
              </a:extLst>
            </p:cNvPr>
            <p:cNvCxnSpPr>
              <a:cxnSpLocks/>
            </p:cNvCxnSpPr>
            <p:nvPr/>
          </p:nvCxnSpPr>
          <p:spPr>
            <a:xfrm flipH="1">
              <a:off x="10222385" y="610177"/>
              <a:ext cx="1547635" cy="455"/>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grpSp>
      <p:pic>
        <p:nvPicPr>
          <p:cNvPr id="55" name="図 54">
            <a:extLst>
              <a:ext uri="{FF2B5EF4-FFF2-40B4-BE49-F238E27FC236}">
                <a16:creationId xmlns:a16="http://schemas.microsoft.com/office/drawing/2014/main" id="{9D8A97C3-A6EB-5BCF-FF1B-5C2E2AD19F84}"/>
              </a:ext>
            </a:extLst>
          </p:cNvPr>
          <p:cNvPicPr>
            <a:picLocks noChangeAspect="1"/>
          </p:cNvPicPr>
          <p:nvPr/>
        </p:nvPicPr>
        <p:blipFill>
          <a:blip r:embed="rId3"/>
          <a:srcRect l="25243" t="13511" r="37647" b="10556"/>
          <a:stretch>
            <a:fillRect/>
          </a:stretch>
        </p:blipFill>
        <p:spPr>
          <a:xfrm>
            <a:off x="315598" y="1698533"/>
            <a:ext cx="2120764" cy="2440903"/>
          </a:xfrm>
          <a:prstGeom prst="rect">
            <a:avLst/>
          </a:prstGeom>
        </p:spPr>
      </p:pic>
      <p:sp>
        <p:nvSpPr>
          <p:cNvPr id="53" name="正方形/長方形 52">
            <a:extLst>
              <a:ext uri="{FF2B5EF4-FFF2-40B4-BE49-F238E27FC236}">
                <a16:creationId xmlns:a16="http://schemas.microsoft.com/office/drawing/2014/main" id="{D24FB73A-8DD8-B9CA-DEA8-9AE87A48C7CA}"/>
              </a:ext>
            </a:extLst>
          </p:cNvPr>
          <p:cNvSpPr/>
          <p:nvPr/>
        </p:nvSpPr>
        <p:spPr>
          <a:xfrm>
            <a:off x="292145" y="1739091"/>
            <a:ext cx="1079075" cy="497439"/>
          </a:xfrm>
          <a:prstGeom prst="rect">
            <a:avLst/>
          </a:prstGeom>
          <a:solidFill>
            <a:srgbClr val="FF000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48" name="テキスト ボックス 47">
            <a:extLst>
              <a:ext uri="{FF2B5EF4-FFF2-40B4-BE49-F238E27FC236}">
                <a16:creationId xmlns:a16="http://schemas.microsoft.com/office/drawing/2014/main" id="{6DE77A2E-7ADA-3409-B854-DF1F5A27BC0F}"/>
              </a:ext>
            </a:extLst>
          </p:cNvPr>
          <p:cNvSpPr txBox="1"/>
          <p:nvPr/>
        </p:nvSpPr>
        <p:spPr>
          <a:xfrm>
            <a:off x="402377" y="1823484"/>
            <a:ext cx="877163" cy="369332"/>
          </a:xfrm>
          <a:prstGeom prst="rect">
            <a:avLst/>
          </a:prstGeom>
          <a:noFill/>
          <a:ln>
            <a:noFill/>
          </a:ln>
        </p:spPr>
        <p:txBody>
          <a:bodyPr wrap="none" rtlCol="0">
            <a:spAutoFit/>
          </a:bodyPr>
          <a:lstStyle/>
          <a:p>
            <a:r>
              <a:rPr lang="ja-JP" altLang="en-US" b="1" dirty="0">
                <a:solidFill>
                  <a:schemeClr val="bg1"/>
                </a:solidFill>
              </a:rPr>
              <a:t>北海道</a:t>
            </a:r>
            <a:endParaRPr kumimoji="1" lang="ja-JP" altLang="en-US" b="1" dirty="0">
              <a:solidFill>
                <a:schemeClr val="bg1"/>
              </a:solidFill>
            </a:endParaRPr>
          </a:p>
        </p:txBody>
      </p:sp>
      <p:pic>
        <p:nvPicPr>
          <p:cNvPr id="12" name="図 11">
            <a:extLst>
              <a:ext uri="{FF2B5EF4-FFF2-40B4-BE49-F238E27FC236}">
                <a16:creationId xmlns:a16="http://schemas.microsoft.com/office/drawing/2014/main" id="{9AE97E0D-1FE1-BDBB-3FB9-BA9D3077E93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375" y="52931"/>
            <a:ext cx="2788468" cy="1298656"/>
          </a:xfrm>
          <a:prstGeom prst="rect">
            <a:avLst/>
          </a:prstGeom>
        </p:spPr>
      </p:pic>
    </p:spTree>
    <p:extLst>
      <p:ext uri="{BB962C8B-B14F-4D97-AF65-F5344CB8AC3E}">
        <p14:creationId xmlns:p14="http://schemas.microsoft.com/office/powerpoint/2010/main" val="2053442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A1E9C-A635-DF9F-1D8B-B4DC62E1E94D}"/>
            </a:ext>
          </a:extLst>
        </p:cNvPr>
        <p:cNvGrpSpPr/>
        <p:nvPr/>
      </p:nvGrpSpPr>
      <p:grpSpPr>
        <a:xfrm>
          <a:off x="0" y="0"/>
          <a:ext cx="0" cy="0"/>
          <a:chOff x="0" y="0"/>
          <a:chExt cx="0" cy="0"/>
        </a:xfrm>
      </p:grpSpPr>
      <p:sp>
        <p:nvSpPr>
          <p:cNvPr id="54" name="直角三角形 53">
            <a:extLst>
              <a:ext uri="{FF2B5EF4-FFF2-40B4-BE49-F238E27FC236}">
                <a16:creationId xmlns:a16="http://schemas.microsoft.com/office/drawing/2014/main" id="{542F6CE6-0CAB-B6AF-9A29-1C15A64DEEE4}"/>
              </a:ext>
            </a:extLst>
          </p:cNvPr>
          <p:cNvSpPr/>
          <p:nvPr/>
        </p:nvSpPr>
        <p:spPr>
          <a:xfrm rot="16200000">
            <a:off x="8956655" y="3610793"/>
            <a:ext cx="2465393" cy="4058048"/>
          </a:xfrm>
          <a:prstGeom prst="r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40" name="グループ化 39">
            <a:extLst>
              <a:ext uri="{FF2B5EF4-FFF2-40B4-BE49-F238E27FC236}">
                <a16:creationId xmlns:a16="http://schemas.microsoft.com/office/drawing/2014/main" id="{2DA433B6-44AE-AF75-D16E-DBE0FA115EEE}"/>
              </a:ext>
            </a:extLst>
          </p:cNvPr>
          <p:cNvGrpSpPr/>
          <p:nvPr/>
        </p:nvGrpSpPr>
        <p:grpSpPr>
          <a:xfrm>
            <a:off x="6914723" y="688007"/>
            <a:ext cx="5220127" cy="6020333"/>
            <a:chOff x="6744474" y="580563"/>
            <a:chExt cx="5220127" cy="6020333"/>
          </a:xfrm>
        </p:grpSpPr>
        <p:sp>
          <p:nvSpPr>
            <p:cNvPr id="3" name="object 258">
              <a:extLst>
                <a:ext uri="{FF2B5EF4-FFF2-40B4-BE49-F238E27FC236}">
                  <a16:creationId xmlns:a16="http://schemas.microsoft.com/office/drawing/2014/main" id="{38EABBD2-2CD7-6882-40F4-5773B00241D9}"/>
                </a:ext>
              </a:extLst>
            </p:cNvPr>
            <p:cNvSpPr txBox="1"/>
            <p:nvPr/>
          </p:nvSpPr>
          <p:spPr>
            <a:xfrm>
              <a:off x="6938056" y="1671113"/>
              <a:ext cx="4676874" cy="569836"/>
            </a:xfrm>
            <a:prstGeom prst="rect">
              <a:avLst/>
            </a:prstGeom>
          </p:spPr>
          <p:txBody>
            <a:bodyPr vert="horz" wrap="square" lIns="0" tIns="12700" rIns="0" bIns="0" rtlCol="0">
              <a:spAutoFit/>
            </a:bodyPr>
            <a:lstStyle/>
            <a:p>
              <a:pPr marL="12700">
                <a:lnSpc>
                  <a:spcPts val="910"/>
                </a:lnSpc>
                <a:spcBef>
                  <a:spcPts val="100"/>
                </a:spcBef>
              </a:pPr>
              <a:r>
                <a:rPr lang="ja-JP" altLang="en-US" sz="2400" b="1" dirty="0">
                  <a:latin typeface="游ゴシック" panose="020B0400000000000000" pitchFamily="50" charset="-128"/>
                  <a:cs typeface="Microsoft JhengHei"/>
                </a:rPr>
                <a:t>プレミアムペパーミントクッキー</a:t>
              </a:r>
              <a:endParaRPr lang="en-US" altLang="ja-JP" sz="2400" b="1" dirty="0">
                <a:latin typeface="游ゴシック" panose="020B0400000000000000" pitchFamily="50" charset="-128"/>
                <a:cs typeface="Microsoft JhengHei"/>
              </a:endParaRPr>
            </a:p>
            <a:p>
              <a:pPr marL="12700">
                <a:lnSpc>
                  <a:spcPts val="910"/>
                </a:lnSpc>
                <a:spcBef>
                  <a:spcPts val="100"/>
                </a:spcBef>
              </a:pPr>
              <a:endParaRPr lang="en-US" altLang="ja-JP" sz="2400" b="1" dirty="0">
                <a:latin typeface="游ゴシック" panose="020B0400000000000000" pitchFamily="50" charset="-128"/>
                <a:cs typeface="Microsoft JhengHei"/>
              </a:endParaRPr>
            </a:p>
            <a:p>
              <a:pPr marL="12700">
                <a:lnSpc>
                  <a:spcPts val="910"/>
                </a:lnSpc>
                <a:spcBef>
                  <a:spcPts val="100"/>
                </a:spcBef>
              </a:pPr>
              <a:endParaRPr lang="en-US" altLang="ja-JP" sz="2400" b="1" dirty="0">
                <a:latin typeface="游ゴシック" panose="020B0400000000000000" pitchFamily="50" charset="-128"/>
                <a:cs typeface="Microsoft JhengHei"/>
              </a:endParaRPr>
            </a:p>
            <a:p>
              <a:pPr marL="12700">
                <a:lnSpc>
                  <a:spcPts val="910"/>
                </a:lnSpc>
                <a:spcBef>
                  <a:spcPts val="100"/>
                </a:spcBef>
              </a:pPr>
              <a:r>
                <a:rPr lang="ja-JP" altLang="en-US" sz="2400" b="1" dirty="0">
                  <a:latin typeface="游ゴシック" panose="020B0400000000000000" pitchFamily="50" charset="-128"/>
                  <a:cs typeface="Microsoft JhengHei"/>
                </a:rPr>
                <a:t>６枚</a:t>
              </a:r>
            </a:p>
          </p:txBody>
        </p:sp>
        <p:sp>
          <p:nvSpPr>
            <p:cNvPr id="4" name="object 253">
              <a:extLst>
                <a:ext uri="{FF2B5EF4-FFF2-40B4-BE49-F238E27FC236}">
                  <a16:creationId xmlns:a16="http://schemas.microsoft.com/office/drawing/2014/main" id="{82531CE9-8F17-B92F-FC8B-E1B9D52D9500}"/>
                </a:ext>
              </a:extLst>
            </p:cNvPr>
            <p:cNvSpPr txBox="1"/>
            <p:nvPr/>
          </p:nvSpPr>
          <p:spPr>
            <a:xfrm>
              <a:off x="6938055" y="3599337"/>
              <a:ext cx="4638073" cy="153568"/>
            </a:xfrm>
            <a:prstGeom prst="rect">
              <a:avLst/>
            </a:prstGeom>
          </p:spPr>
          <p:txBody>
            <a:bodyPr vert="horz" wrap="square" lIns="0" tIns="13335" rIns="0" bIns="0" rtlCol="0">
              <a:spAutoFit/>
            </a:bodyPr>
            <a:lstStyle/>
            <a:p>
              <a:pPr marL="12700">
                <a:lnSpc>
                  <a:spcPts val="630"/>
                </a:lnSpc>
                <a:spcBef>
                  <a:spcPts val="105"/>
                </a:spcBef>
              </a:pPr>
              <a:r>
                <a:rPr lang="ja-JP" altLang="en-US" sz="2400" b="1" spc="50" dirty="0">
                  <a:solidFill>
                    <a:srgbClr val="00AEEF"/>
                  </a:solidFill>
                  <a:latin typeface="Microsoft JhengHei"/>
                  <a:cs typeface="Microsoft JhengHei"/>
                </a:rPr>
                <a:t>申込単位 </a:t>
              </a:r>
              <a:r>
                <a:rPr lang="en-US" altLang="ja-JP" sz="2400" b="1" spc="50" dirty="0">
                  <a:solidFill>
                    <a:srgbClr val="00AEEF"/>
                  </a:solidFill>
                  <a:latin typeface="Microsoft JhengHei"/>
                  <a:cs typeface="Microsoft JhengHei"/>
                </a:rPr>
                <a:t>42</a:t>
              </a:r>
              <a:r>
                <a:rPr lang="ja-JP" altLang="en-US" sz="2400" b="1" spc="50" dirty="0">
                  <a:solidFill>
                    <a:srgbClr val="00AEEF"/>
                  </a:solidFill>
                  <a:latin typeface="Microsoft JhengHei"/>
                  <a:cs typeface="Microsoft JhengHei"/>
                </a:rPr>
                <a:t>個</a:t>
              </a:r>
              <a:r>
                <a:rPr lang="en-US" altLang="ja-JP" sz="2400" b="1" spc="50" dirty="0">
                  <a:solidFill>
                    <a:srgbClr val="00AEEF"/>
                  </a:solidFill>
                  <a:latin typeface="Microsoft JhengHei"/>
                  <a:cs typeface="Microsoft JhengHei"/>
                </a:rPr>
                <a:t>(14×3</a:t>
              </a:r>
              <a:r>
                <a:rPr lang="ja-JP" altLang="en-US" sz="2400" b="1" spc="50" dirty="0">
                  <a:solidFill>
                    <a:srgbClr val="00AEEF"/>
                  </a:solidFill>
                  <a:latin typeface="Microsoft JhengHei"/>
                  <a:cs typeface="Microsoft JhengHei"/>
                </a:rPr>
                <a:t>カートン</a:t>
              </a:r>
              <a:r>
                <a:rPr lang="en-US" altLang="ja-JP" sz="2400" b="1" spc="50" dirty="0">
                  <a:solidFill>
                    <a:srgbClr val="00AEEF"/>
                  </a:solidFill>
                  <a:latin typeface="Microsoft JhengHei"/>
                  <a:cs typeface="Microsoft JhengHei"/>
                </a:rPr>
                <a:t>)</a:t>
              </a:r>
              <a:endParaRPr sz="2400" dirty="0">
                <a:latin typeface="Microsoft JhengHei"/>
                <a:cs typeface="Microsoft JhengHei"/>
              </a:endParaRPr>
            </a:p>
          </p:txBody>
        </p:sp>
        <p:sp>
          <p:nvSpPr>
            <p:cNvPr id="6" name="object 259">
              <a:extLst>
                <a:ext uri="{FF2B5EF4-FFF2-40B4-BE49-F238E27FC236}">
                  <a16:creationId xmlns:a16="http://schemas.microsoft.com/office/drawing/2014/main" id="{64161F60-BAEF-35AA-36F1-49B1C25F9260}"/>
                </a:ext>
              </a:extLst>
            </p:cNvPr>
            <p:cNvSpPr/>
            <p:nvPr/>
          </p:nvSpPr>
          <p:spPr>
            <a:xfrm rot="10800000" flipV="1">
              <a:off x="6963964" y="2340457"/>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sp>
          <p:nvSpPr>
            <p:cNvPr id="7" name="object 260">
              <a:extLst>
                <a:ext uri="{FF2B5EF4-FFF2-40B4-BE49-F238E27FC236}">
                  <a16:creationId xmlns:a16="http://schemas.microsoft.com/office/drawing/2014/main" id="{962BDE35-747A-55A7-CB3D-5D8F5D01401C}"/>
                </a:ext>
              </a:extLst>
            </p:cNvPr>
            <p:cNvSpPr txBox="1"/>
            <p:nvPr/>
          </p:nvSpPr>
          <p:spPr>
            <a:xfrm>
              <a:off x="9242363" y="2559419"/>
              <a:ext cx="2123803" cy="845103"/>
            </a:xfrm>
            <a:prstGeom prst="rect">
              <a:avLst/>
            </a:prstGeom>
          </p:spPr>
          <p:txBody>
            <a:bodyPr vert="horz" wrap="square" lIns="0" tIns="13970" rIns="0" bIns="0" rtlCol="0">
              <a:spAutoFit/>
            </a:bodyPr>
            <a:lstStyle/>
            <a:p>
              <a:pPr marL="12700" algn="ctr">
                <a:lnSpc>
                  <a:spcPct val="100000"/>
                </a:lnSpc>
                <a:spcBef>
                  <a:spcPts val="110"/>
                </a:spcBef>
                <a:tabLst>
                  <a:tab pos="915035" algn="l"/>
                </a:tabLst>
              </a:pPr>
              <a:r>
                <a:rPr sz="3200" b="1" spc="10" dirty="0">
                  <a:solidFill>
                    <a:srgbClr val="EC008C"/>
                  </a:solidFill>
                  <a:uFill>
                    <a:solidFill>
                      <a:srgbClr val="231F20"/>
                    </a:solidFill>
                  </a:uFill>
                  <a:latin typeface="Century Gothic"/>
                  <a:cs typeface="Century Gothic"/>
                </a:rPr>
                <a:t>¥</a:t>
              </a:r>
              <a:r>
                <a:rPr lang="en-US" altLang="ja-JP" sz="5400" b="1" spc="10" dirty="0">
                  <a:solidFill>
                    <a:srgbClr val="EC008C"/>
                  </a:solidFill>
                  <a:uFill>
                    <a:solidFill>
                      <a:srgbClr val="231F20"/>
                    </a:solidFill>
                  </a:uFill>
                  <a:latin typeface="Century Gothic"/>
                  <a:cs typeface="Century Gothic"/>
                </a:rPr>
                <a:t>500</a:t>
              </a:r>
              <a:endParaRPr sz="3600" dirty="0">
                <a:latin typeface="Century Gothic"/>
                <a:cs typeface="Century Gothic"/>
              </a:endParaRPr>
            </a:p>
          </p:txBody>
        </p:sp>
        <p:sp>
          <p:nvSpPr>
            <p:cNvPr id="8" name="object 261">
              <a:extLst>
                <a:ext uri="{FF2B5EF4-FFF2-40B4-BE49-F238E27FC236}">
                  <a16:creationId xmlns:a16="http://schemas.microsoft.com/office/drawing/2014/main" id="{8C330143-BB64-6112-5220-B6D4B464FDB8}"/>
                </a:ext>
              </a:extLst>
            </p:cNvPr>
            <p:cNvSpPr txBox="1"/>
            <p:nvPr/>
          </p:nvSpPr>
          <p:spPr>
            <a:xfrm>
              <a:off x="6963964" y="2346830"/>
              <a:ext cx="1830155" cy="377026"/>
            </a:xfrm>
            <a:prstGeom prst="rect">
              <a:avLst/>
            </a:prstGeom>
            <a:solidFill>
              <a:schemeClr val="bg1"/>
            </a:solidFill>
            <a:ln w="3809">
              <a:solidFill>
                <a:srgbClr val="231F20"/>
              </a:solidFill>
            </a:ln>
          </p:spPr>
          <p:txBody>
            <a:bodyPr vert="horz" wrap="square" lIns="0" tIns="7620" rIns="0" bIns="0" rtlCol="0">
              <a:spAutoFit/>
            </a:bodyPr>
            <a:lstStyle/>
            <a:p>
              <a:pPr marL="23495" algn="dist">
                <a:lnSpc>
                  <a:spcPct val="100000"/>
                </a:lnSpc>
                <a:spcBef>
                  <a:spcPts val="60"/>
                </a:spcBef>
              </a:pPr>
              <a:r>
                <a:rPr lang="en-US" altLang="ja-JP" sz="2400" dirty="0">
                  <a:latin typeface="UD デジタル 教科書体 NK-R" panose="02020400000000000000" pitchFamily="18" charset="-128"/>
                  <a:ea typeface="UD デジタル 教科書体 NK-R" panose="02020400000000000000" pitchFamily="18" charset="-128"/>
                  <a:cs typeface="PMingLiU"/>
                </a:rPr>
                <a:t>2790781</a:t>
              </a:r>
              <a:endParaRPr sz="2400" dirty="0">
                <a:latin typeface="UD デジタル 教科書体 NK-R" panose="02020400000000000000" pitchFamily="18" charset="-128"/>
                <a:ea typeface="UD デジタル 教科書体 NK-R" panose="02020400000000000000" pitchFamily="18" charset="-128"/>
                <a:cs typeface="PMingLiU"/>
              </a:endParaRPr>
            </a:p>
          </p:txBody>
        </p:sp>
        <p:sp>
          <p:nvSpPr>
            <p:cNvPr id="9" name="テキスト ボックス 8">
              <a:extLst>
                <a:ext uri="{FF2B5EF4-FFF2-40B4-BE49-F238E27FC236}">
                  <a16:creationId xmlns:a16="http://schemas.microsoft.com/office/drawing/2014/main" id="{5A53E4A8-7C75-96FC-50E9-C253B5A22015}"/>
                </a:ext>
              </a:extLst>
            </p:cNvPr>
            <p:cNvSpPr txBox="1"/>
            <p:nvPr/>
          </p:nvSpPr>
          <p:spPr>
            <a:xfrm flipH="1">
              <a:off x="11153265" y="2494811"/>
              <a:ext cx="461665" cy="1051821"/>
            </a:xfrm>
            <a:prstGeom prst="rect">
              <a:avLst/>
            </a:prstGeom>
            <a:noFill/>
          </p:spPr>
          <p:txBody>
            <a:bodyPr vert="eaVert" wrap="square" rtlCol="0">
              <a:spAutoFit/>
            </a:bodyPr>
            <a:lstStyle/>
            <a:p>
              <a:pPr lvl="0" defTabSz="914400" fontAlgn="base">
                <a:spcBef>
                  <a:spcPct val="0"/>
                </a:spcBef>
                <a:spcAft>
                  <a:spcPct val="0"/>
                </a:spcAft>
              </a:pPr>
              <a:r>
                <a:rPr kumimoji="1" lang="ja-JP" altLang="en-US" b="1" dirty="0">
                  <a:solidFill>
                    <a:srgbClr val="FF3399"/>
                  </a:solidFill>
                  <a:latin typeface="ＭＳ ゴシック" pitchFamily="49" charset="-128"/>
                  <a:ea typeface="ＭＳ ゴシック" pitchFamily="49" charset="-128"/>
                </a:rPr>
                <a:t>（税別）</a:t>
              </a:r>
            </a:p>
          </p:txBody>
        </p:sp>
        <p:sp>
          <p:nvSpPr>
            <p:cNvPr id="10" name="object 260">
              <a:extLst>
                <a:ext uri="{FF2B5EF4-FFF2-40B4-BE49-F238E27FC236}">
                  <a16:creationId xmlns:a16="http://schemas.microsoft.com/office/drawing/2014/main" id="{FBF6E06E-E947-5C1E-281B-0B653E83EBCB}"/>
                </a:ext>
              </a:extLst>
            </p:cNvPr>
            <p:cNvSpPr txBox="1"/>
            <p:nvPr/>
          </p:nvSpPr>
          <p:spPr>
            <a:xfrm>
              <a:off x="6963964" y="3069998"/>
              <a:ext cx="671054" cy="291105"/>
            </a:xfrm>
            <a:prstGeom prst="rect">
              <a:avLst/>
            </a:prstGeom>
          </p:spPr>
          <p:txBody>
            <a:bodyPr vert="horz" wrap="square" lIns="0" tIns="13970" rIns="0" bIns="0" rtlCol="0">
              <a:spAutoFit/>
            </a:bodyPr>
            <a:lstStyle/>
            <a:p>
              <a:pPr marL="12700">
                <a:lnSpc>
                  <a:spcPct val="100000"/>
                </a:lnSpc>
                <a:spcBef>
                  <a:spcPts val="110"/>
                </a:spcBef>
                <a:tabLst>
                  <a:tab pos="915035" algn="l"/>
                </a:tabLst>
              </a:pPr>
              <a:r>
                <a:rPr lang="en-US" altLang="ja-JP" dirty="0">
                  <a:latin typeface="Yu Gothic UI Semibold" panose="020B0700000000000000" pitchFamily="50" charset="-128"/>
                  <a:ea typeface="Yu Gothic UI Semibold" panose="020B0700000000000000" pitchFamily="50" charset="-128"/>
                  <a:cs typeface="Century Gothic"/>
                </a:rPr>
                <a:t>MHD</a:t>
              </a:r>
              <a:endParaRPr dirty="0">
                <a:latin typeface="Yu Gothic UI Semibold" panose="020B0700000000000000" pitchFamily="50" charset="-128"/>
                <a:ea typeface="Yu Gothic UI Semibold" panose="020B0700000000000000" pitchFamily="50" charset="-128"/>
                <a:cs typeface="Century Gothic"/>
              </a:endParaRPr>
            </a:p>
          </p:txBody>
        </p:sp>
        <p:sp>
          <p:nvSpPr>
            <p:cNvPr id="15" name="テキスト ボックス 14">
              <a:extLst>
                <a:ext uri="{FF2B5EF4-FFF2-40B4-BE49-F238E27FC236}">
                  <a16:creationId xmlns:a16="http://schemas.microsoft.com/office/drawing/2014/main" id="{A38DB714-F94B-25B2-56F8-3825E9C765FE}"/>
                </a:ext>
              </a:extLst>
            </p:cNvPr>
            <p:cNvSpPr txBox="1"/>
            <p:nvPr/>
          </p:nvSpPr>
          <p:spPr>
            <a:xfrm>
              <a:off x="6938055" y="958464"/>
              <a:ext cx="2917662" cy="369332"/>
            </a:xfrm>
            <a:prstGeom prst="rect">
              <a:avLst/>
            </a:prstGeom>
            <a:noFill/>
            <a:ln>
              <a:solidFill>
                <a:schemeClr val="tx1">
                  <a:lumMod val="50000"/>
                  <a:lumOff val="50000"/>
                </a:schemeClr>
              </a:solidFill>
            </a:ln>
          </p:spPr>
          <p:txBody>
            <a:bodyPr wrap="square">
              <a:spAutoFit/>
            </a:bodyPr>
            <a:lstStyle/>
            <a:p>
              <a:r>
                <a:rPr lang="ja-JP" altLang="en-US" dirty="0">
                  <a:latin typeface="Meiryo UI" panose="020B0604030504040204" pitchFamily="50" charset="-128"/>
                  <a:ea typeface="Meiryo UI" panose="020B0604030504040204" pitchFamily="50" charset="-128"/>
                </a:rPr>
                <a:t>プレーン・ショコラ</a:t>
              </a:r>
              <a:r>
                <a:rPr lang="en-US" altLang="ja-JP" dirty="0">
                  <a:latin typeface="Meiryo UI" panose="020B0604030504040204" pitchFamily="50" charset="-128"/>
                  <a:ea typeface="Meiryo UI" panose="020B0604030504040204" pitchFamily="50" charset="-128"/>
                </a:rPr>
                <a:t>×</a:t>
              </a:r>
              <a:r>
                <a:rPr lang="ja-JP" altLang="en-US" dirty="0">
                  <a:latin typeface="Meiryo UI" panose="020B0604030504040204" pitchFamily="50" charset="-128"/>
                  <a:ea typeface="Meiryo UI" panose="020B0604030504040204" pitchFamily="50" charset="-128"/>
                </a:rPr>
                <a:t>各</a:t>
              </a:r>
              <a:r>
                <a:rPr lang="en-US" altLang="ja-JP" dirty="0">
                  <a:latin typeface="Meiryo UI" panose="020B0604030504040204" pitchFamily="50" charset="-128"/>
                  <a:ea typeface="Meiryo UI" panose="020B0604030504040204" pitchFamily="50" charset="-128"/>
                </a:rPr>
                <a:t>3</a:t>
              </a:r>
              <a:endParaRPr lang="en-US" altLang="ja-JP" sz="1600" dirty="0">
                <a:latin typeface="BIZ UDPゴシック" panose="020B0400000000000000" pitchFamily="50" charset="-128"/>
                <a:ea typeface="BIZ UDPゴシック" panose="020B0400000000000000" pitchFamily="50" charset="-128"/>
              </a:endParaRPr>
            </a:p>
          </p:txBody>
        </p:sp>
        <p:sp>
          <p:nvSpPr>
            <p:cNvPr id="16" name="テキスト ボックス 15">
              <a:extLst>
                <a:ext uri="{FF2B5EF4-FFF2-40B4-BE49-F238E27FC236}">
                  <a16:creationId xmlns:a16="http://schemas.microsoft.com/office/drawing/2014/main" id="{A737A5BA-2B54-BC45-D068-F7B4F59102A3}"/>
                </a:ext>
              </a:extLst>
            </p:cNvPr>
            <p:cNvSpPr txBox="1"/>
            <p:nvPr/>
          </p:nvSpPr>
          <p:spPr>
            <a:xfrm>
              <a:off x="6938055" y="580563"/>
              <a:ext cx="1299416" cy="369332"/>
            </a:xfrm>
            <a:prstGeom prst="rect">
              <a:avLst/>
            </a:prstGeom>
            <a:solidFill>
              <a:schemeClr val="bg1"/>
            </a:solidFill>
            <a:ln>
              <a:solidFill>
                <a:schemeClr val="tx1">
                  <a:lumMod val="50000"/>
                  <a:lumOff val="50000"/>
                </a:schemeClr>
              </a:solidFill>
            </a:ln>
          </p:spPr>
          <p:txBody>
            <a:bodyPr wrap="square">
              <a:spAutoFit/>
            </a:bodyPr>
            <a:lstStyle/>
            <a:p>
              <a:pPr algn="ctr"/>
              <a:r>
                <a:rPr lang="ja-JP" altLang="en-US" dirty="0">
                  <a:latin typeface="BIZ UDPゴシック" panose="020B0400000000000000" pitchFamily="50" charset="-128"/>
                  <a:ea typeface="BIZ UDPゴシック" panose="020B0400000000000000" pitchFamily="50" charset="-128"/>
                </a:rPr>
                <a:t>セット内容</a:t>
              </a:r>
            </a:p>
          </p:txBody>
        </p:sp>
        <p:sp>
          <p:nvSpPr>
            <p:cNvPr id="20" name="object 259">
              <a:extLst>
                <a:ext uri="{FF2B5EF4-FFF2-40B4-BE49-F238E27FC236}">
                  <a16:creationId xmlns:a16="http://schemas.microsoft.com/office/drawing/2014/main" id="{07BE3076-6404-D1B1-BE5E-8294351D2D26}"/>
                </a:ext>
              </a:extLst>
            </p:cNvPr>
            <p:cNvSpPr/>
            <p:nvPr/>
          </p:nvSpPr>
          <p:spPr>
            <a:xfrm rot="10800000" flipV="1">
              <a:off x="6963963" y="3379817"/>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grpSp>
          <p:nvGrpSpPr>
            <p:cNvPr id="26" name="グループ化 25">
              <a:extLst>
                <a:ext uri="{FF2B5EF4-FFF2-40B4-BE49-F238E27FC236}">
                  <a16:creationId xmlns:a16="http://schemas.microsoft.com/office/drawing/2014/main" id="{693D63C3-3A1F-A152-69F5-81276C7B9A48}"/>
                </a:ext>
              </a:extLst>
            </p:cNvPr>
            <p:cNvGrpSpPr/>
            <p:nvPr/>
          </p:nvGrpSpPr>
          <p:grpSpPr>
            <a:xfrm>
              <a:off x="9618507" y="2397254"/>
              <a:ext cx="1395000" cy="252313"/>
              <a:chOff x="9217441" y="528159"/>
              <a:chExt cx="1395000" cy="252313"/>
            </a:xfrm>
          </p:grpSpPr>
          <p:sp>
            <p:nvSpPr>
              <p:cNvPr id="21" name="角丸四角形 621">
                <a:extLst>
                  <a:ext uri="{FF2B5EF4-FFF2-40B4-BE49-F238E27FC236}">
                    <a16:creationId xmlns:a16="http://schemas.microsoft.com/office/drawing/2014/main" id="{5D7024E3-43B0-4EB8-B7DC-6F9D49085060}"/>
                  </a:ext>
                </a:extLst>
              </p:cNvPr>
              <p:cNvSpPr/>
              <p:nvPr/>
            </p:nvSpPr>
            <p:spPr>
              <a:xfrm>
                <a:off x="9217441" y="528159"/>
                <a:ext cx="1299416" cy="248462"/>
              </a:xfrm>
              <a:prstGeom prst="roundRect">
                <a:avLst/>
              </a:prstGeom>
              <a:solidFill>
                <a:schemeClr val="bg1"/>
              </a:solidFill>
              <a:ln w="3175">
                <a:solidFill>
                  <a:srgbClr val="EC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object 258">
                <a:extLst>
                  <a:ext uri="{FF2B5EF4-FFF2-40B4-BE49-F238E27FC236}">
                    <a16:creationId xmlns:a16="http://schemas.microsoft.com/office/drawing/2014/main" id="{F69598D5-54C4-2960-D989-BAE9B3BBF23E}"/>
                  </a:ext>
                </a:extLst>
              </p:cNvPr>
              <p:cNvSpPr txBox="1"/>
              <p:nvPr/>
            </p:nvSpPr>
            <p:spPr>
              <a:xfrm>
                <a:off x="9313025" y="623954"/>
                <a:ext cx="1299416" cy="156518"/>
              </a:xfrm>
              <a:prstGeom prst="rect">
                <a:avLst/>
              </a:prstGeom>
            </p:spPr>
            <p:txBody>
              <a:bodyPr vert="horz" wrap="square" lIns="0" tIns="12700" rIns="0" bIns="0" rtlCol="0">
                <a:spAutoFit/>
              </a:bodyPr>
              <a:lstStyle/>
              <a:p>
                <a:pPr marL="12700">
                  <a:lnSpc>
                    <a:spcPts val="910"/>
                  </a:lnSpc>
                  <a:spcBef>
                    <a:spcPts val="100"/>
                  </a:spcBef>
                </a:pPr>
                <a:r>
                  <a:rPr lang="ja-JP" altLang="en-US" sz="1600" b="1" dirty="0">
                    <a:solidFill>
                      <a:srgbClr val="EC008C"/>
                    </a:solidFill>
                    <a:latin typeface="游ゴシック" panose="020B0400000000000000" pitchFamily="50" charset="-128"/>
                    <a:cs typeface="Microsoft JhengHei"/>
                  </a:rPr>
                  <a:t>軽減税率</a:t>
                </a:r>
                <a:r>
                  <a:rPr lang="en-US" altLang="ja-JP" sz="1600" b="1" dirty="0">
                    <a:solidFill>
                      <a:srgbClr val="EC008C"/>
                    </a:solidFill>
                    <a:latin typeface="游ゴシック" panose="020B0400000000000000" pitchFamily="50" charset="-128"/>
                    <a:cs typeface="Microsoft JhengHei"/>
                  </a:rPr>
                  <a:t>8</a:t>
                </a:r>
                <a:r>
                  <a:rPr lang="ja-JP" altLang="en-US" sz="1600" b="1" dirty="0">
                    <a:solidFill>
                      <a:srgbClr val="EC008C"/>
                    </a:solidFill>
                    <a:latin typeface="游ゴシック" panose="020B0400000000000000" pitchFamily="50" charset="-128"/>
                    <a:cs typeface="Microsoft JhengHei"/>
                  </a:rPr>
                  <a:t>％</a:t>
                </a:r>
              </a:p>
            </p:txBody>
          </p:sp>
        </p:grpSp>
        <p:sp>
          <p:nvSpPr>
            <p:cNvPr id="19" name="object 254">
              <a:extLst>
                <a:ext uri="{FF2B5EF4-FFF2-40B4-BE49-F238E27FC236}">
                  <a16:creationId xmlns:a16="http://schemas.microsoft.com/office/drawing/2014/main" id="{5EFE9FB1-20A6-E112-2459-9D80E10B200E}"/>
                </a:ext>
              </a:extLst>
            </p:cNvPr>
            <p:cNvSpPr txBox="1"/>
            <p:nvPr/>
          </p:nvSpPr>
          <p:spPr>
            <a:xfrm>
              <a:off x="6957713" y="3958332"/>
              <a:ext cx="4750856" cy="869918"/>
            </a:xfrm>
            <a:prstGeom prst="rect">
              <a:avLst/>
            </a:prstGeom>
          </p:spPr>
          <p:txBody>
            <a:bodyPr vert="horz" wrap="square" lIns="0" tIns="13335" rIns="0" bIns="0" rtlCol="0">
              <a:spAutoFit/>
            </a:bodyPr>
            <a:lstStyle/>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パッケージサイズ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17×4×13cm</a:t>
              </a: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荷姿　袋入り</a:t>
              </a: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賞味期間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240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日（残日数</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220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日以上）</a:t>
              </a:r>
              <a:endParaRPr lang="en-US" altLang="ja-JP" sz="2800" spc="5" dirty="0">
                <a:solidFill>
                  <a:srgbClr val="231F20"/>
                </a:solidFill>
                <a:latin typeface="游ゴシック Medium" panose="020B0500000000000000" pitchFamily="50" charset="-128"/>
                <a:ea typeface="游ゴシック Medium" panose="020B0500000000000000" pitchFamily="50" charset="-128"/>
                <a:cs typeface="PMingLiU"/>
              </a:endParaRPr>
            </a:p>
          </p:txBody>
        </p:sp>
        <p:sp>
          <p:nvSpPr>
            <p:cNvPr id="5" name="テキスト ボックス 4">
              <a:extLst>
                <a:ext uri="{FF2B5EF4-FFF2-40B4-BE49-F238E27FC236}">
                  <a16:creationId xmlns:a16="http://schemas.microsoft.com/office/drawing/2014/main" id="{0AF63043-FEE6-04DA-39DD-9DC750334713}"/>
                </a:ext>
              </a:extLst>
            </p:cNvPr>
            <p:cNvSpPr txBox="1"/>
            <p:nvPr/>
          </p:nvSpPr>
          <p:spPr>
            <a:xfrm>
              <a:off x="11502937" y="2771939"/>
              <a:ext cx="461664" cy="523220"/>
            </a:xfrm>
            <a:prstGeom prst="rect">
              <a:avLst/>
            </a:prstGeom>
            <a:noFill/>
          </p:spPr>
          <p:txBody>
            <a:bodyPr wrap="square" rtlCol="0">
              <a:spAutoFit/>
            </a:bodyPr>
            <a:lstStyle/>
            <a:p>
              <a:pPr algn="ctr"/>
              <a:r>
                <a:rPr lang="ja-JP" altLang="en-US" sz="2800" dirty="0">
                  <a:solidFill>
                    <a:srgbClr val="EC008C"/>
                  </a:solidFill>
                </a:rPr>
                <a:t>＊</a:t>
              </a:r>
              <a:endParaRPr kumimoji="1" lang="ja-JP" altLang="en-US" sz="2800" dirty="0">
                <a:solidFill>
                  <a:srgbClr val="EC008C"/>
                </a:solidFill>
              </a:endParaRPr>
            </a:p>
          </p:txBody>
        </p:sp>
        <p:grpSp>
          <p:nvGrpSpPr>
            <p:cNvPr id="11" name="グループ化 10">
              <a:extLst>
                <a:ext uri="{FF2B5EF4-FFF2-40B4-BE49-F238E27FC236}">
                  <a16:creationId xmlns:a16="http://schemas.microsoft.com/office/drawing/2014/main" id="{E8487F35-6F2C-C634-EADE-CB542161E887}"/>
                </a:ext>
              </a:extLst>
            </p:cNvPr>
            <p:cNvGrpSpPr/>
            <p:nvPr/>
          </p:nvGrpSpPr>
          <p:grpSpPr>
            <a:xfrm>
              <a:off x="6900437" y="5283578"/>
              <a:ext cx="2312175" cy="370552"/>
              <a:chOff x="7151724" y="5983988"/>
              <a:chExt cx="2129979" cy="370552"/>
            </a:xfrm>
          </p:grpSpPr>
          <p:sp>
            <p:nvSpPr>
              <p:cNvPr id="12" name="テキスト ボックス 11">
                <a:extLst>
                  <a:ext uri="{FF2B5EF4-FFF2-40B4-BE49-F238E27FC236}">
                    <a16:creationId xmlns:a16="http://schemas.microsoft.com/office/drawing/2014/main" id="{97FFB7FD-CAD4-E995-A450-CAB9E6E0BC1F}"/>
                  </a:ext>
                </a:extLst>
              </p:cNvPr>
              <p:cNvSpPr txBox="1"/>
              <p:nvPr/>
            </p:nvSpPr>
            <p:spPr>
              <a:xfrm>
                <a:off x="7166560" y="5983988"/>
                <a:ext cx="2115143" cy="370552"/>
              </a:xfrm>
              <a:prstGeom prst="rect">
                <a:avLst/>
              </a:prstGeom>
              <a:solidFill>
                <a:schemeClr val="bg1"/>
              </a:solidFill>
              <a:ln w="12700">
                <a:solidFill>
                  <a:srgbClr val="00AEEF"/>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14" name="object 254">
                <a:extLst>
                  <a:ext uri="{FF2B5EF4-FFF2-40B4-BE49-F238E27FC236}">
                    <a16:creationId xmlns:a16="http://schemas.microsoft.com/office/drawing/2014/main" id="{44C53DCC-D16F-1C78-755E-E2F51CF9D83F}"/>
                  </a:ext>
                </a:extLst>
              </p:cNvPr>
              <p:cNvSpPr txBox="1"/>
              <p:nvPr/>
            </p:nvSpPr>
            <p:spPr>
              <a:xfrm>
                <a:off x="7151724" y="6191614"/>
                <a:ext cx="2109066" cy="151773"/>
              </a:xfrm>
              <a:prstGeom prst="rect">
                <a:avLst/>
              </a:prstGeom>
            </p:spPr>
            <p:txBody>
              <a:bodyPr vert="horz" wrap="square" lIns="0" tIns="13335" rIns="0" bIns="0" rtlCol="0">
                <a:spAutoFit/>
              </a:bodyPr>
              <a:lstStyle/>
              <a:p>
                <a:pPr marL="12700" algn="ctr">
                  <a:lnSpc>
                    <a:spcPts val="700"/>
                  </a:lnSpc>
                  <a:tabLst>
                    <a:tab pos="290830" algn="l"/>
                  </a:tabLst>
                </a:pP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出荷まで約</a:t>
                </a:r>
                <a:r>
                  <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rPr>
                  <a:t>7</a:t>
                </a: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日</a:t>
                </a:r>
                <a:endPar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grpSp>
        <p:grpSp>
          <p:nvGrpSpPr>
            <p:cNvPr id="18" name="グループ化 17">
              <a:extLst>
                <a:ext uri="{FF2B5EF4-FFF2-40B4-BE49-F238E27FC236}">
                  <a16:creationId xmlns:a16="http://schemas.microsoft.com/office/drawing/2014/main" id="{B7830895-BF1C-9300-AA6C-D642EC8E9490}"/>
                </a:ext>
              </a:extLst>
            </p:cNvPr>
            <p:cNvGrpSpPr/>
            <p:nvPr/>
          </p:nvGrpSpPr>
          <p:grpSpPr>
            <a:xfrm>
              <a:off x="9212170" y="5283578"/>
              <a:ext cx="2296071" cy="370552"/>
              <a:chOff x="9054452" y="5987830"/>
              <a:chExt cx="2296071" cy="370552"/>
            </a:xfrm>
          </p:grpSpPr>
          <p:sp>
            <p:nvSpPr>
              <p:cNvPr id="22" name="テキスト ボックス 21">
                <a:extLst>
                  <a:ext uri="{FF2B5EF4-FFF2-40B4-BE49-F238E27FC236}">
                    <a16:creationId xmlns:a16="http://schemas.microsoft.com/office/drawing/2014/main" id="{4AE23C7E-C547-33CD-2528-F464723DF6BC}"/>
                  </a:ext>
                </a:extLst>
              </p:cNvPr>
              <p:cNvSpPr txBox="1"/>
              <p:nvPr/>
            </p:nvSpPr>
            <p:spPr>
              <a:xfrm>
                <a:off x="9054452" y="5987830"/>
                <a:ext cx="2296071" cy="370552"/>
              </a:xfrm>
              <a:prstGeom prst="rect">
                <a:avLst/>
              </a:prstGeom>
              <a:solidFill>
                <a:schemeClr val="bg1"/>
              </a:solidFill>
              <a:ln w="12700">
                <a:solidFill>
                  <a:srgbClr val="00AEEF"/>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23" name="object 254">
                <a:extLst>
                  <a:ext uri="{FF2B5EF4-FFF2-40B4-BE49-F238E27FC236}">
                    <a16:creationId xmlns:a16="http://schemas.microsoft.com/office/drawing/2014/main" id="{37A460C8-9AB1-9E1B-F168-39F6CC8D0FAF}"/>
                  </a:ext>
                </a:extLst>
              </p:cNvPr>
              <p:cNvSpPr txBox="1"/>
              <p:nvPr/>
            </p:nvSpPr>
            <p:spPr>
              <a:xfrm>
                <a:off x="9148177" y="6195456"/>
                <a:ext cx="2109066" cy="151773"/>
              </a:xfrm>
              <a:prstGeom prst="rect">
                <a:avLst/>
              </a:prstGeom>
            </p:spPr>
            <p:txBody>
              <a:bodyPr vert="horz" wrap="square" lIns="0" tIns="13335" rIns="0" bIns="0" rtlCol="0">
                <a:spAutoFit/>
              </a:bodyPr>
              <a:lstStyle/>
              <a:p>
                <a:pPr marL="12700" algn="ctr">
                  <a:lnSpc>
                    <a:spcPts val="700"/>
                  </a:lnSpc>
                  <a:tabLst>
                    <a:tab pos="290830" algn="l"/>
                  </a:tabLst>
                </a:pP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クール便</a:t>
                </a:r>
                <a:endPar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grpSp>
        <p:grpSp>
          <p:nvGrpSpPr>
            <p:cNvPr id="24" name="グループ化 23">
              <a:extLst>
                <a:ext uri="{FF2B5EF4-FFF2-40B4-BE49-F238E27FC236}">
                  <a16:creationId xmlns:a16="http://schemas.microsoft.com/office/drawing/2014/main" id="{4B5C4BE6-E923-5AA9-2857-7F115E6F84CC}"/>
                </a:ext>
              </a:extLst>
            </p:cNvPr>
            <p:cNvGrpSpPr/>
            <p:nvPr/>
          </p:nvGrpSpPr>
          <p:grpSpPr>
            <a:xfrm>
              <a:off x="6744474" y="4905020"/>
              <a:ext cx="2609952" cy="370552"/>
              <a:chOff x="8916045" y="5987830"/>
              <a:chExt cx="2109066" cy="370552"/>
            </a:xfrm>
          </p:grpSpPr>
          <p:sp>
            <p:nvSpPr>
              <p:cNvPr id="28" name="テキスト ボックス 27">
                <a:extLst>
                  <a:ext uri="{FF2B5EF4-FFF2-40B4-BE49-F238E27FC236}">
                    <a16:creationId xmlns:a16="http://schemas.microsoft.com/office/drawing/2014/main" id="{8BCF61FE-3A76-EA7B-F034-EB20FCA5A106}"/>
                  </a:ext>
                </a:extLst>
              </p:cNvPr>
              <p:cNvSpPr txBox="1"/>
              <p:nvPr/>
            </p:nvSpPr>
            <p:spPr>
              <a:xfrm>
                <a:off x="9054452" y="5987830"/>
                <a:ext cx="1856063" cy="370552"/>
              </a:xfrm>
              <a:prstGeom prst="rect">
                <a:avLst/>
              </a:prstGeom>
              <a:solidFill>
                <a:schemeClr val="bg1"/>
              </a:solidFill>
              <a:ln w="12700">
                <a:solidFill>
                  <a:srgbClr val="EC008C"/>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29" name="object 254">
                <a:extLst>
                  <a:ext uri="{FF2B5EF4-FFF2-40B4-BE49-F238E27FC236}">
                    <a16:creationId xmlns:a16="http://schemas.microsoft.com/office/drawing/2014/main" id="{CC800005-6B51-7232-64DC-7FDA702B9D01}"/>
                  </a:ext>
                </a:extLst>
              </p:cNvPr>
              <p:cNvSpPr txBox="1"/>
              <p:nvPr/>
            </p:nvSpPr>
            <p:spPr>
              <a:xfrm>
                <a:off x="8916045" y="6195456"/>
                <a:ext cx="2109066" cy="151773"/>
              </a:xfrm>
              <a:prstGeom prst="rect">
                <a:avLst/>
              </a:prstGeom>
              <a:ln>
                <a:noFill/>
              </a:ln>
            </p:spPr>
            <p:txBody>
              <a:bodyPr vert="horz" wrap="square" lIns="0" tIns="13335" rIns="0" bIns="0" rtlCol="0">
                <a:spAutoFit/>
              </a:bodyPr>
              <a:lstStyle/>
              <a:p>
                <a:pPr marL="12700" algn="ctr">
                  <a:lnSpc>
                    <a:spcPts val="700"/>
                  </a:lnSpc>
                  <a:tabLst>
                    <a:tab pos="290830" algn="l"/>
                  </a:tabLst>
                </a:pPr>
                <a:r>
                  <a:rPr lang="ja-JP" altLang="en-US" sz="2000" spc="5" dirty="0">
                    <a:solidFill>
                      <a:srgbClr val="EC008C"/>
                    </a:solidFill>
                    <a:latin typeface="游ゴシック Medium" panose="020B0500000000000000" pitchFamily="50" charset="-128"/>
                    <a:ea typeface="游ゴシック Medium" panose="020B0500000000000000" pitchFamily="50" charset="-128"/>
                    <a:cs typeface="PMingLiU"/>
                  </a:rPr>
                  <a:t>カートン割れ不可</a:t>
                </a:r>
                <a:endParaRPr lang="en-US" altLang="ja-JP" sz="2000" spc="5" dirty="0">
                  <a:solidFill>
                    <a:srgbClr val="EC008C"/>
                  </a:solidFill>
                  <a:latin typeface="游ゴシック Medium" panose="020B0500000000000000" pitchFamily="50" charset="-128"/>
                  <a:ea typeface="游ゴシック Medium" panose="020B0500000000000000" pitchFamily="50" charset="-128"/>
                  <a:cs typeface="PMingLiU"/>
                </a:endParaRPr>
              </a:p>
            </p:txBody>
          </p:sp>
        </p:grpSp>
        <p:grpSp>
          <p:nvGrpSpPr>
            <p:cNvPr id="31" name="グループ化 30">
              <a:extLst>
                <a:ext uri="{FF2B5EF4-FFF2-40B4-BE49-F238E27FC236}">
                  <a16:creationId xmlns:a16="http://schemas.microsoft.com/office/drawing/2014/main" id="{AC800838-43C2-242C-DE78-C1CCAF4B01AA}"/>
                </a:ext>
              </a:extLst>
            </p:cNvPr>
            <p:cNvGrpSpPr/>
            <p:nvPr/>
          </p:nvGrpSpPr>
          <p:grpSpPr>
            <a:xfrm>
              <a:off x="9041059" y="4905020"/>
              <a:ext cx="2609952" cy="370552"/>
              <a:chOff x="8916045" y="5987830"/>
              <a:chExt cx="2109066" cy="370552"/>
            </a:xfrm>
          </p:grpSpPr>
          <p:sp>
            <p:nvSpPr>
              <p:cNvPr id="32" name="テキスト ボックス 31">
                <a:extLst>
                  <a:ext uri="{FF2B5EF4-FFF2-40B4-BE49-F238E27FC236}">
                    <a16:creationId xmlns:a16="http://schemas.microsoft.com/office/drawing/2014/main" id="{BD2D8821-7705-F673-803F-0E1FA59BABAE}"/>
                  </a:ext>
                </a:extLst>
              </p:cNvPr>
              <p:cNvSpPr txBox="1"/>
              <p:nvPr/>
            </p:nvSpPr>
            <p:spPr>
              <a:xfrm>
                <a:off x="9054453" y="5987830"/>
                <a:ext cx="1856063" cy="370552"/>
              </a:xfrm>
              <a:prstGeom prst="rect">
                <a:avLst/>
              </a:prstGeom>
              <a:solidFill>
                <a:schemeClr val="bg1"/>
              </a:solidFill>
              <a:ln w="12700">
                <a:solidFill>
                  <a:srgbClr val="EC008C"/>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33" name="object 254">
                <a:extLst>
                  <a:ext uri="{FF2B5EF4-FFF2-40B4-BE49-F238E27FC236}">
                    <a16:creationId xmlns:a16="http://schemas.microsoft.com/office/drawing/2014/main" id="{52C7D50C-B412-757D-5EF3-0FBA9A4361E3}"/>
                  </a:ext>
                </a:extLst>
              </p:cNvPr>
              <p:cNvSpPr txBox="1"/>
              <p:nvPr/>
            </p:nvSpPr>
            <p:spPr>
              <a:xfrm>
                <a:off x="8916045" y="6195456"/>
                <a:ext cx="2109066" cy="151773"/>
              </a:xfrm>
              <a:prstGeom prst="rect">
                <a:avLst/>
              </a:prstGeom>
              <a:ln>
                <a:noFill/>
              </a:ln>
            </p:spPr>
            <p:txBody>
              <a:bodyPr vert="horz" wrap="square" lIns="0" tIns="13335" rIns="0" bIns="0" rtlCol="0">
                <a:spAutoFit/>
              </a:bodyPr>
              <a:lstStyle/>
              <a:p>
                <a:pPr marL="12700" algn="ctr">
                  <a:lnSpc>
                    <a:spcPts val="700"/>
                  </a:lnSpc>
                  <a:tabLst>
                    <a:tab pos="290830" algn="l"/>
                  </a:tabLst>
                </a:pPr>
                <a:r>
                  <a:rPr lang="ja-JP" altLang="en-US" sz="2000" spc="5" dirty="0">
                    <a:solidFill>
                      <a:srgbClr val="EC008C"/>
                    </a:solidFill>
                    <a:latin typeface="游ゴシック Medium" panose="020B0500000000000000" pitchFamily="50" charset="-128"/>
                    <a:ea typeface="游ゴシック Medium" panose="020B0500000000000000" pitchFamily="50" charset="-128"/>
                    <a:cs typeface="PMingLiU"/>
                  </a:rPr>
                  <a:t>申込単位未満不可</a:t>
                </a:r>
                <a:endParaRPr lang="en-US" altLang="ja-JP" sz="2000" spc="5" dirty="0">
                  <a:solidFill>
                    <a:srgbClr val="EC008C"/>
                  </a:solidFill>
                  <a:latin typeface="游ゴシック Medium" panose="020B0500000000000000" pitchFamily="50" charset="-128"/>
                  <a:ea typeface="游ゴシック Medium" panose="020B0500000000000000" pitchFamily="50" charset="-128"/>
                  <a:cs typeface="PMingLiU"/>
                </a:endParaRPr>
              </a:p>
            </p:txBody>
          </p:sp>
        </p:grpSp>
        <p:grpSp>
          <p:nvGrpSpPr>
            <p:cNvPr id="34" name="グループ化 33">
              <a:extLst>
                <a:ext uri="{FF2B5EF4-FFF2-40B4-BE49-F238E27FC236}">
                  <a16:creationId xmlns:a16="http://schemas.microsoft.com/office/drawing/2014/main" id="{41747BD9-8ACA-F34F-5073-E66F5D9E14BC}"/>
                </a:ext>
              </a:extLst>
            </p:cNvPr>
            <p:cNvGrpSpPr/>
            <p:nvPr/>
          </p:nvGrpSpPr>
          <p:grpSpPr>
            <a:xfrm>
              <a:off x="6861929" y="5746598"/>
              <a:ext cx="4655961" cy="370552"/>
              <a:chOff x="8988432" y="6005390"/>
              <a:chExt cx="3266360" cy="370552"/>
            </a:xfrm>
          </p:grpSpPr>
          <p:sp>
            <p:nvSpPr>
              <p:cNvPr id="35" name="テキスト ボックス 34">
                <a:extLst>
                  <a:ext uri="{FF2B5EF4-FFF2-40B4-BE49-F238E27FC236}">
                    <a16:creationId xmlns:a16="http://schemas.microsoft.com/office/drawing/2014/main" id="{1DD90015-1DE3-EADC-5C05-5FEC4B9F00F0}"/>
                  </a:ext>
                </a:extLst>
              </p:cNvPr>
              <p:cNvSpPr txBox="1"/>
              <p:nvPr/>
            </p:nvSpPr>
            <p:spPr>
              <a:xfrm>
                <a:off x="9020329" y="6005390"/>
                <a:ext cx="3227692" cy="370552"/>
              </a:xfrm>
              <a:prstGeom prst="rect">
                <a:avLst/>
              </a:prstGeom>
              <a:solidFill>
                <a:schemeClr val="bg1"/>
              </a:solidFill>
              <a:ln w="12700">
                <a:solidFill>
                  <a:srgbClr val="00AEEF"/>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36" name="object 254">
                <a:extLst>
                  <a:ext uri="{FF2B5EF4-FFF2-40B4-BE49-F238E27FC236}">
                    <a16:creationId xmlns:a16="http://schemas.microsoft.com/office/drawing/2014/main" id="{C6D1A26B-2E5B-93E6-D0A4-A198A413DDC3}"/>
                  </a:ext>
                </a:extLst>
              </p:cNvPr>
              <p:cNvSpPr txBox="1"/>
              <p:nvPr/>
            </p:nvSpPr>
            <p:spPr>
              <a:xfrm>
                <a:off x="8988432" y="6197381"/>
                <a:ext cx="3266360" cy="151773"/>
              </a:xfrm>
              <a:prstGeom prst="rect">
                <a:avLst/>
              </a:prstGeom>
            </p:spPr>
            <p:txBody>
              <a:bodyPr vert="horz" wrap="square" lIns="0" tIns="13335" rIns="0" bIns="0" rtlCol="0">
                <a:spAutoFit/>
              </a:bodyPr>
              <a:lstStyle/>
              <a:p>
                <a:pPr marL="12700" algn="ctr">
                  <a:lnSpc>
                    <a:spcPts val="700"/>
                  </a:lnSpc>
                  <a:tabLst>
                    <a:tab pos="290830" algn="l"/>
                  </a:tabLst>
                </a:pPr>
                <a:r>
                  <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rPr>
                  <a:t>42</a:t>
                </a: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個単位でご注文ください</a:t>
                </a:r>
                <a:endPar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grpSp>
        <p:sp>
          <p:nvSpPr>
            <p:cNvPr id="37" name="object 254">
              <a:extLst>
                <a:ext uri="{FF2B5EF4-FFF2-40B4-BE49-F238E27FC236}">
                  <a16:creationId xmlns:a16="http://schemas.microsoft.com/office/drawing/2014/main" id="{AE46F14F-0922-2FAE-19B0-AB79F8B17501}"/>
                </a:ext>
              </a:extLst>
            </p:cNvPr>
            <p:cNvSpPr txBox="1"/>
            <p:nvPr/>
          </p:nvSpPr>
          <p:spPr>
            <a:xfrm>
              <a:off x="6851251" y="6310432"/>
              <a:ext cx="5006350" cy="290464"/>
            </a:xfrm>
            <a:prstGeom prst="rect">
              <a:avLst/>
            </a:prstGeom>
            <a:solidFill>
              <a:srgbClr val="FFFFFF"/>
            </a:solidFill>
          </p:spPr>
          <p:txBody>
            <a:bodyPr vert="horz" wrap="square" lIns="0" tIns="13335" rIns="0" bIns="0" rtlCol="0">
              <a:spAutoFit/>
            </a:bodyPr>
            <a:lstStyle/>
            <a:p>
              <a:pPr marL="12700">
                <a:tabLst>
                  <a:tab pos="290830" algn="l"/>
                </a:tabLst>
              </a:pPr>
              <a:r>
                <a:rPr lang="en-US" altLang="ja-JP" spc="5" dirty="0">
                  <a:solidFill>
                    <a:srgbClr val="00AEEF"/>
                  </a:solidFill>
                  <a:latin typeface="游ゴシック Medium" panose="020B0500000000000000" pitchFamily="50" charset="-128"/>
                  <a:ea typeface="游ゴシック Medium" panose="020B0500000000000000" pitchFamily="50" charset="-128"/>
                  <a:cs typeface="PMingLiU"/>
                </a:rPr>
                <a:t>※10</a:t>
              </a:r>
              <a:r>
                <a:rPr lang="ja-JP" altLang="en-US" spc="5" dirty="0">
                  <a:solidFill>
                    <a:srgbClr val="00AEEF"/>
                  </a:solidFill>
                  <a:latin typeface="游ゴシック Medium" panose="020B0500000000000000" pitchFamily="50" charset="-128"/>
                  <a:ea typeface="游ゴシック Medium" panose="020B0500000000000000" pitchFamily="50" charset="-128"/>
                  <a:cs typeface="PMingLiU"/>
                </a:rPr>
                <a:t>月中旬まではクール便での出荷となります</a:t>
              </a:r>
              <a:endParaRPr lang="en-US" altLang="ja-JP"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grpSp>
      <p:pic>
        <p:nvPicPr>
          <p:cNvPr id="17" name="図 16">
            <a:extLst>
              <a:ext uri="{FF2B5EF4-FFF2-40B4-BE49-F238E27FC236}">
                <a16:creationId xmlns:a16="http://schemas.microsoft.com/office/drawing/2014/main" id="{88EA4602-3757-96AF-1533-07D79EF6E852}"/>
              </a:ext>
            </a:extLst>
          </p:cNvPr>
          <p:cNvPicPr>
            <a:picLocks noChangeAspect="1"/>
          </p:cNvPicPr>
          <p:nvPr/>
        </p:nvPicPr>
        <p:blipFill>
          <a:blip r:embed="rId2"/>
          <a:srcRect l="25243" t="13511" r="37647" b="10556"/>
          <a:stretch>
            <a:fillRect/>
          </a:stretch>
        </p:blipFill>
        <p:spPr>
          <a:xfrm>
            <a:off x="372636" y="1689777"/>
            <a:ext cx="2120764" cy="2440903"/>
          </a:xfrm>
          <a:prstGeom prst="rect">
            <a:avLst/>
          </a:prstGeom>
        </p:spPr>
      </p:pic>
      <p:sp>
        <p:nvSpPr>
          <p:cNvPr id="27" name="正方形/長方形 26">
            <a:extLst>
              <a:ext uri="{FF2B5EF4-FFF2-40B4-BE49-F238E27FC236}">
                <a16:creationId xmlns:a16="http://schemas.microsoft.com/office/drawing/2014/main" id="{DD63AC5C-09C8-7A6C-0C74-0FABC87DCD21}"/>
              </a:ext>
            </a:extLst>
          </p:cNvPr>
          <p:cNvSpPr/>
          <p:nvPr/>
        </p:nvSpPr>
        <p:spPr>
          <a:xfrm>
            <a:off x="445623" y="1730336"/>
            <a:ext cx="1079075" cy="497439"/>
          </a:xfrm>
          <a:prstGeom prst="rect">
            <a:avLst/>
          </a:prstGeom>
          <a:solidFill>
            <a:srgbClr val="FF000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30" name="テキスト ボックス 29">
            <a:extLst>
              <a:ext uri="{FF2B5EF4-FFF2-40B4-BE49-F238E27FC236}">
                <a16:creationId xmlns:a16="http://schemas.microsoft.com/office/drawing/2014/main" id="{658FCD87-ACC3-25B1-AC6E-3B971B69E3FF}"/>
              </a:ext>
            </a:extLst>
          </p:cNvPr>
          <p:cNvSpPr txBox="1"/>
          <p:nvPr/>
        </p:nvSpPr>
        <p:spPr>
          <a:xfrm>
            <a:off x="555855" y="1814729"/>
            <a:ext cx="877163" cy="369332"/>
          </a:xfrm>
          <a:prstGeom prst="rect">
            <a:avLst/>
          </a:prstGeom>
          <a:noFill/>
          <a:ln>
            <a:noFill/>
          </a:ln>
        </p:spPr>
        <p:txBody>
          <a:bodyPr wrap="none" rtlCol="0">
            <a:spAutoFit/>
          </a:bodyPr>
          <a:lstStyle/>
          <a:p>
            <a:r>
              <a:rPr lang="ja-JP" altLang="en-US" b="1" dirty="0">
                <a:solidFill>
                  <a:schemeClr val="bg1"/>
                </a:solidFill>
              </a:rPr>
              <a:t>北海道</a:t>
            </a:r>
            <a:endParaRPr kumimoji="1" lang="ja-JP" altLang="en-US" b="1" dirty="0">
              <a:solidFill>
                <a:schemeClr val="bg1"/>
              </a:solidFill>
            </a:endParaRPr>
          </a:p>
        </p:txBody>
      </p:sp>
      <p:sp>
        <p:nvSpPr>
          <p:cNvPr id="39" name="正方形/長方形 38">
            <a:extLst>
              <a:ext uri="{FF2B5EF4-FFF2-40B4-BE49-F238E27FC236}">
                <a16:creationId xmlns:a16="http://schemas.microsoft.com/office/drawing/2014/main" id="{0D4BFACE-C111-C0D9-035E-F2DCA753A62A}"/>
              </a:ext>
            </a:extLst>
          </p:cNvPr>
          <p:cNvSpPr/>
          <p:nvPr/>
        </p:nvSpPr>
        <p:spPr>
          <a:xfrm>
            <a:off x="0" y="0"/>
            <a:ext cx="6777648" cy="6858000"/>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p>
        </p:txBody>
      </p:sp>
      <p:grpSp>
        <p:nvGrpSpPr>
          <p:cNvPr id="47" name="グループ化 46">
            <a:extLst>
              <a:ext uri="{FF2B5EF4-FFF2-40B4-BE49-F238E27FC236}">
                <a16:creationId xmlns:a16="http://schemas.microsoft.com/office/drawing/2014/main" id="{CED869ED-D626-A152-292B-604E63DC7753}"/>
              </a:ext>
            </a:extLst>
          </p:cNvPr>
          <p:cNvGrpSpPr/>
          <p:nvPr/>
        </p:nvGrpSpPr>
        <p:grpSpPr>
          <a:xfrm>
            <a:off x="7094439" y="143253"/>
            <a:ext cx="4808563" cy="461306"/>
            <a:chOff x="7094439" y="143253"/>
            <a:chExt cx="4808563" cy="461306"/>
          </a:xfrm>
        </p:grpSpPr>
        <p:sp>
          <p:nvSpPr>
            <p:cNvPr id="41" name="テキスト ボックス 40">
              <a:extLst>
                <a:ext uri="{FF2B5EF4-FFF2-40B4-BE49-F238E27FC236}">
                  <a16:creationId xmlns:a16="http://schemas.microsoft.com/office/drawing/2014/main" id="{FFDBC72E-FCB5-F35A-7132-1E6161AF08A6}"/>
                </a:ext>
              </a:extLst>
            </p:cNvPr>
            <p:cNvSpPr txBox="1"/>
            <p:nvPr/>
          </p:nvSpPr>
          <p:spPr>
            <a:xfrm>
              <a:off x="7094439" y="149660"/>
              <a:ext cx="1584508"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来場記念品に</a:t>
              </a:r>
              <a:r>
                <a:rPr lang="ja-JP" altLang="en-US" sz="1400" dirty="0">
                  <a:solidFill>
                    <a:schemeClr val="bg1"/>
                  </a:solidFill>
                  <a:highlight>
                    <a:srgbClr val="FFFF00"/>
                  </a:highlight>
                  <a:latin typeface="BIZ UDPゴシック" panose="020B0400000000000000" pitchFamily="50" charset="-128"/>
                  <a:ea typeface="BIZ UDPゴシック" panose="020B0400000000000000" pitchFamily="50" charset="-128"/>
                </a:rPr>
                <a:t>　</a:t>
              </a:r>
            </a:p>
          </p:txBody>
        </p:sp>
        <p:sp>
          <p:nvSpPr>
            <p:cNvPr id="42" name="テキスト ボックス 41">
              <a:extLst>
                <a:ext uri="{FF2B5EF4-FFF2-40B4-BE49-F238E27FC236}">
                  <a16:creationId xmlns:a16="http://schemas.microsoft.com/office/drawing/2014/main" id="{FE870FFB-C608-206D-053E-436BA2EB8D2A}"/>
                </a:ext>
              </a:extLst>
            </p:cNvPr>
            <p:cNvSpPr txBox="1"/>
            <p:nvPr/>
          </p:nvSpPr>
          <p:spPr>
            <a:xfrm>
              <a:off x="8411131" y="148313"/>
              <a:ext cx="1830155"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見積もり特典に</a:t>
              </a:r>
            </a:p>
          </p:txBody>
        </p:sp>
        <p:cxnSp>
          <p:nvCxnSpPr>
            <p:cNvPr id="43" name="直線コネクタ 42">
              <a:extLst>
                <a:ext uri="{FF2B5EF4-FFF2-40B4-BE49-F238E27FC236}">
                  <a16:creationId xmlns:a16="http://schemas.microsoft.com/office/drawing/2014/main" id="{D5D2E375-EE87-3EE5-077A-86FFE078A5CD}"/>
                </a:ext>
              </a:extLst>
            </p:cNvPr>
            <p:cNvCxnSpPr>
              <a:cxnSpLocks/>
            </p:cNvCxnSpPr>
            <p:nvPr/>
          </p:nvCxnSpPr>
          <p:spPr>
            <a:xfrm flipH="1">
              <a:off x="9872282" y="472916"/>
              <a:ext cx="118021" cy="131643"/>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cxnSp>
          <p:nvCxnSpPr>
            <p:cNvPr id="44" name="直線コネクタ 43">
              <a:extLst>
                <a:ext uri="{FF2B5EF4-FFF2-40B4-BE49-F238E27FC236}">
                  <a16:creationId xmlns:a16="http://schemas.microsoft.com/office/drawing/2014/main" id="{2902E706-4C33-630A-8D22-86E78E268F81}"/>
                </a:ext>
              </a:extLst>
            </p:cNvPr>
            <p:cNvCxnSpPr>
              <a:cxnSpLocks/>
            </p:cNvCxnSpPr>
            <p:nvPr/>
          </p:nvCxnSpPr>
          <p:spPr>
            <a:xfrm flipH="1">
              <a:off x="7131312" y="484470"/>
              <a:ext cx="2659148" cy="0"/>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sp>
          <p:nvSpPr>
            <p:cNvPr id="45" name="テキスト ボックス 44">
              <a:extLst>
                <a:ext uri="{FF2B5EF4-FFF2-40B4-BE49-F238E27FC236}">
                  <a16:creationId xmlns:a16="http://schemas.microsoft.com/office/drawing/2014/main" id="{33CC7521-32E1-0CCB-EF24-C90E97CF5E8B}"/>
                </a:ext>
              </a:extLst>
            </p:cNvPr>
            <p:cNvSpPr txBox="1"/>
            <p:nvPr/>
          </p:nvSpPr>
          <p:spPr>
            <a:xfrm>
              <a:off x="9885668" y="143253"/>
              <a:ext cx="2017334"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ご当地抽選会の景品に</a:t>
              </a:r>
            </a:p>
          </p:txBody>
        </p:sp>
        <p:cxnSp>
          <p:nvCxnSpPr>
            <p:cNvPr id="46" name="直線コネクタ 45">
              <a:extLst>
                <a:ext uri="{FF2B5EF4-FFF2-40B4-BE49-F238E27FC236}">
                  <a16:creationId xmlns:a16="http://schemas.microsoft.com/office/drawing/2014/main" id="{81620975-6E09-E319-2018-9AFA73DB9FA4}"/>
                </a:ext>
              </a:extLst>
            </p:cNvPr>
            <p:cNvCxnSpPr>
              <a:cxnSpLocks/>
            </p:cNvCxnSpPr>
            <p:nvPr/>
          </p:nvCxnSpPr>
          <p:spPr>
            <a:xfrm flipH="1">
              <a:off x="9982484" y="479497"/>
              <a:ext cx="1876339" cy="0"/>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grpSp>
      <p:pic>
        <p:nvPicPr>
          <p:cNvPr id="55" name="図 54">
            <a:extLst>
              <a:ext uri="{FF2B5EF4-FFF2-40B4-BE49-F238E27FC236}">
                <a16:creationId xmlns:a16="http://schemas.microsoft.com/office/drawing/2014/main" id="{AD7C68F7-435E-9D19-BD1A-32DC27F48C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9923" y="1592570"/>
            <a:ext cx="6122500" cy="5117390"/>
          </a:xfrm>
          <a:prstGeom prst="rect">
            <a:avLst/>
          </a:prstGeom>
        </p:spPr>
      </p:pic>
      <p:pic>
        <p:nvPicPr>
          <p:cNvPr id="2" name="図 1">
            <a:extLst>
              <a:ext uri="{FF2B5EF4-FFF2-40B4-BE49-F238E27FC236}">
                <a16:creationId xmlns:a16="http://schemas.microsoft.com/office/drawing/2014/main" id="{72F66A88-05D6-C2CB-1DF1-2C102460527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374" y="52931"/>
            <a:ext cx="3041965" cy="1416716"/>
          </a:xfrm>
          <a:prstGeom prst="rect">
            <a:avLst/>
          </a:prstGeom>
        </p:spPr>
      </p:pic>
    </p:spTree>
    <p:extLst>
      <p:ext uri="{BB962C8B-B14F-4D97-AF65-F5344CB8AC3E}">
        <p14:creationId xmlns:p14="http://schemas.microsoft.com/office/powerpoint/2010/main" val="33834988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83994-E2A1-7A79-50F2-C1E8CF5B5625}"/>
            </a:ext>
          </a:extLst>
        </p:cNvPr>
        <p:cNvGrpSpPr/>
        <p:nvPr/>
      </p:nvGrpSpPr>
      <p:grpSpPr>
        <a:xfrm>
          <a:off x="0" y="0"/>
          <a:ext cx="0" cy="0"/>
          <a:chOff x="0" y="0"/>
          <a:chExt cx="0" cy="0"/>
        </a:xfrm>
      </p:grpSpPr>
      <p:sp>
        <p:nvSpPr>
          <p:cNvPr id="55" name="直角三角形 54">
            <a:extLst>
              <a:ext uri="{FF2B5EF4-FFF2-40B4-BE49-F238E27FC236}">
                <a16:creationId xmlns:a16="http://schemas.microsoft.com/office/drawing/2014/main" id="{D334FFAD-8A61-9764-2206-297790D80CC9}"/>
              </a:ext>
            </a:extLst>
          </p:cNvPr>
          <p:cNvSpPr/>
          <p:nvPr/>
        </p:nvSpPr>
        <p:spPr>
          <a:xfrm rot="16200000">
            <a:off x="8956655" y="3610793"/>
            <a:ext cx="2465393" cy="4058048"/>
          </a:xfrm>
          <a:prstGeom prst="r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47" name="グループ化 46">
            <a:extLst>
              <a:ext uri="{FF2B5EF4-FFF2-40B4-BE49-F238E27FC236}">
                <a16:creationId xmlns:a16="http://schemas.microsoft.com/office/drawing/2014/main" id="{59A8432C-E154-39D6-EF60-02537FEEC08A}"/>
              </a:ext>
            </a:extLst>
          </p:cNvPr>
          <p:cNvGrpSpPr/>
          <p:nvPr/>
        </p:nvGrpSpPr>
        <p:grpSpPr>
          <a:xfrm>
            <a:off x="6937512" y="1459447"/>
            <a:ext cx="5220127" cy="4929783"/>
            <a:chOff x="6744474" y="1671113"/>
            <a:chExt cx="5220127" cy="4929783"/>
          </a:xfrm>
        </p:grpSpPr>
        <p:sp>
          <p:nvSpPr>
            <p:cNvPr id="3" name="object 258">
              <a:extLst>
                <a:ext uri="{FF2B5EF4-FFF2-40B4-BE49-F238E27FC236}">
                  <a16:creationId xmlns:a16="http://schemas.microsoft.com/office/drawing/2014/main" id="{69D4395B-4D28-2790-57B4-6318556536D5}"/>
                </a:ext>
              </a:extLst>
            </p:cNvPr>
            <p:cNvSpPr txBox="1"/>
            <p:nvPr/>
          </p:nvSpPr>
          <p:spPr>
            <a:xfrm>
              <a:off x="6938056" y="1671113"/>
              <a:ext cx="4676874" cy="569836"/>
            </a:xfrm>
            <a:prstGeom prst="rect">
              <a:avLst/>
            </a:prstGeom>
          </p:spPr>
          <p:txBody>
            <a:bodyPr vert="horz" wrap="square" lIns="0" tIns="12700" rIns="0" bIns="0" rtlCol="0">
              <a:spAutoFit/>
            </a:bodyPr>
            <a:lstStyle/>
            <a:p>
              <a:pPr marL="12700">
                <a:lnSpc>
                  <a:spcPts val="910"/>
                </a:lnSpc>
                <a:spcBef>
                  <a:spcPts val="100"/>
                </a:spcBef>
              </a:pPr>
              <a:r>
                <a:rPr lang="ja-JP" altLang="en-US" sz="2400" b="1" dirty="0">
                  <a:latin typeface="游ゴシック" panose="020B0400000000000000" pitchFamily="50" charset="-128"/>
                  <a:cs typeface="Microsoft JhengHei"/>
                </a:rPr>
                <a:t>プレミアム夕張メロン</a:t>
              </a:r>
              <a:endParaRPr lang="en-US" altLang="ja-JP" sz="2400" b="1" dirty="0">
                <a:latin typeface="游ゴシック" panose="020B0400000000000000" pitchFamily="50" charset="-128"/>
                <a:cs typeface="Microsoft JhengHei"/>
              </a:endParaRPr>
            </a:p>
            <a:p>
              <a:pPr marL="12700">
                <a:lnSpc>
                  <a:spcPts val="910"/>
                </a:lnSpc>
                <a:spcBef>
                  <a:spcPts val="100"/>
                </a:spcBef>
              </a:pPr>
              <a:endParaRPr lang="en-US" altLang="ja-JP" sz="2400" b="1" dirty="0">
                <a:latin typeface="游ゴシック" panose="020B0400000000000000" pitchFamily="50" charset="-128"/>
                <a:cs typeface="Microsoft JhengHei"/>
              </a:endParaRPr>
            </a:p>
            <a:p>
              <a:pPr marL="12700">
                <a:lnSpc>
                  <a:spcPts val="910"/>
                </a:lnSpc>
                <a:spcBef>
                  <a:spcPts val="100"/>
                </a:spcBef>
              </a:pPr>
              <a:endParaRPr lang="en-US" altLang="ja-JP" sz="2400" b="1" dirty="0">
                <a:latin typeface="游ゴシック" panose="020B0400000000000000" pitchFamily="50" charset="-128"/>
                <a:cs typeface="Microsoft JhengHei"/>
              </a:endParaRPr>
            </a:p>
            <a:p>
              <a:pPr marL="12700">
                <a:lnSpc>
                  <a:spcPts val="910"/>
                </a:lnSpc>
                <a:spcBef>
                  <a:spcPts val="100"/>
                </a:spcBef>
              </a:pPr>
              <a:r>
                <a:rPr lang="ja-JP" altLang="en-US" sz="2400" b="1" dirty="0">
                  <a:latin typeface="游ゴシック" panose="020B0400000000000000" pitchFamily="50" charset="-128"/>
                  <a:cs typeface="Microsoft JhengHei"/>
                </a:rPr>
                <a:t>チョコサンドクッキー１０枚</a:t>
              </a:r>
            </a:p>
          </p:txBody>
        </p:sp>
        <p:sp>
          <p:nvSpPr>
            <p:cNvPr id="4" name="object 253">
              <a:extLst>
                <a:ext uri="{FF2B5EF4-FFF2-40B4-BE49-F238E27FC236}">
                  <a16:creationId xmlns:a16="http://schemas.microsoft.com/office/drawing/2014/main" id="{752A84BD-C894-276C-810F-0044DAABFEFA}"/>
                </a:ext>
              </a:extLst>
            </p:cNvPr>
            <p:cNvSpPr txBox="1"/>
            <p:nvPr/>
          </p:nvSpPr>
          <p:spPr>
            <a:xfrm>
              <a:off x="6938055" y="3599337"/>
              <a:ext cx="4638073" cy="153568"/>
            </a:xfrm>
            <a:prstGeom prst="rect">
              <a:avLst/>
            </a:prstGeom>
          </p:spPr>
          <p:txBody>
            <a:bodyPr vert="horz" wrap="square" lIns="0" tIns="13335" rIns="0" bIns="0" rtlCol="0">
              <a:spAutoFit/>
            </a:bodyPr>
            <a:lstStyle/>
            <a:p>
              <a:pPr marL="12700">
                <a:lnSpc>
                  <a:spcPts val="630"/>
                </a:lnSpc>
                <a:spcBef>
                  <a:spcPts val="105"/>
                </a:spcBef>
              </a:pPr>
              <a:r>
                <a:rPr lang="ja-JP" altLang="en-US" sz="2400" b="1" spc="50" dirty="0">
                  <a:solidFill>
                    <a:srgbClr val="00AEEF"/>
                  </a:solidFill>
                  <a:latin typeface="Microsoft JhengHei"/>
                  <a:cs typeface="Microsoft JhengHei"/>
                </a:rPr>
                <a:t>申込単位 </a:t>
              </a:r>
              <a:r>
                <a:rPr lang="en-US" altLang="ja-JP" sz="2400" b="1" spc="50" dirty="0">
                  <a:solidFill>
                    <a:srgbClr val="00AEEF"/>
                  </a:solidFill>
                  <a:latin typeface="Microsoft JhengHei"/>
                  <a:cs typeface="Microsoft JhengHei"/>
                </a:rPr>
                <a:t>48</a:t>
              </a:r>
              <a:r>
                <a:rPr lang="ja-JP" altLang="en-US" sz="2400" b="1" spc="50" dirty="0">
                  <a:solidFill>
                    <a:srgbClr val="00AEEF"/>
                  </a:solidFill>
                  <a:latin typeface="Microsoft JhengHei"/>
                  <a:cs typeface="Microsoft JhengHei"/>
                </a:rPr>
                <a:t>個</a:t>
              </a:r>
              <a:r>
                <a:rPr lang="en-US" altLang="ja-JP" sz="2400" b="1" spc="50" dirty="0">
                  <a:solidFill>
                    <a:srgbClr val="00AEEF"/>
                  </a:solidFill>
                  <a:latin typeface="Microsoft JhengHei"/>
                  <a:cs typeface="Microsoft JhengHei"/>
                </a:rPr>
                <a:t>(24×2</a:t>
              </a:r>
              <a:r>
                <a:rPr lang="ja-JP" altLang="en-US" sz="2400" b="1" spc="50" dirty="0">
                  <a:solidFill>
                    <a:srgbClr val="00AEEF"/>
                  </a:solidFill>
                  <a:latin typeface="Microsoft JhengHei"/>
                  <a:cs typeface="Microsoft JhengHei"/>
                </a:rPr>
                <a:t>カートン</a:t>
              </a:r>
              <a:r>
                <a:rPr lang="en-US" altLang="ja-JP" sz="2400" b="1" spc="50" dirty="0">
                  <a:solidFill>
                    <a:srgbClr val="00AEEF"/>
                  </a:solidFill>
                  <a:latin typeface="Microsoft JhengHei"/>
                  <a:cs typeface="Microsoft JhengHei"/>
                </a:rPr>
                <a:t>)</a:t>
              </a:r>
              <a:endParaRPr sz="2400" dirty="0">
                <a:latin typeface="Microsoft JhengHei"/>
                <a:cs typeface="Microsoft JhengHei"/>
              </a:endParaRPr>
            </a:p>
          </p:txBody>
        </p:sp>
        <p:sp>
          <p:nvSpPr>
            <p:cNvPr id="6" name="object 259">
              <a:extLst>
                <a:ext uri="{FF2B5EF4-FFF2-40B4-BE49-F238E27FC236}">
                  <a16:creationId xmlns:a16="http://schemas.microsoft.com/office/drawing/2014/main" id="{ABF5C4E3-FD33-66C4-C768-862333C3775E}"/>
                </a:ext>
              </a:extLst>
            </p:cNvPr>
            <p:cNvSpPr/>
            <p:nvPr/>
          </p:nvSpPr>
          <p:spPr>
            <a:xfrm rot="10800000" flipV="1">
              <a:off x="6963964" y="2340457"/>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sp>
          <p:nvSpPr>
            <p:cNvPr id="7" name="object 260">
              <a:extLst>
                <a:ext uri="{FF2B5EF4-FFF2-40B4-BE49-F238E27FC236}">
                  <a16:creationId xmlns:a16="http://schemas.microsoft.com/office/drawing/2014/main" id="{58B99ED3-1ABB-A56A-FCF1-4389A1A956CA}"/>
                </a:ext>
              </a:extLst>
            </p:cNvPr>
            <p:cNvSpPr txBox="1"/>
            <p:nvPr/>
          </p:nvSpPr>
          <p:spPr>
            <a:xfrm>
              <a:off x="9047291" y="2559419"/>
              <a:ext cx="2123803" cy="845103"/>
            </a:xfrm>
            <a:prstGeom prst="rect">
              <a:avLst/>
            </a:prstGeom>
          </p:spPr>
          <p:txBody>
            <a:bodyPr vert="horz" wrap="square" lIns="0" tIns="13970" rIns="0" bIns="0" rtlCol="0">
              <a:spAutoFit/>
            </a:bodyPr>
            <a:lstStyle/>
            <a:p>
              <a:pPr marL="12700" algn="ctr">
                <a:lnSpc>
                  <a:spcPct val="100000"/>
                </a:lnSpc>
                <a:spcBef>
                  <a:spcPts val="110"/>
                </a:spcBef>
                <a:tabLst>
                  <a:tab pos="915035" algn="l"/>
                </a:tabLst>
              </a:pPr>
              <a:r>
                <a:rPr sz="3200" b="1" spc="10" dirty="0">
                  <a:solidFill>
                    <a:srgbClr val="EC008C"/>
                  </a:solidFill>
                  <a:uFill>
                    <a:solidFill>
                      <a:srgbClr val="231F20"/>
                    </a:solidFill>
                  </a:uFill>
                  <a:latin typeface="Century Gothic"/>
                  <a:cs typeface="Century Gothic"/>
                </a:rPr>
                <a:t>¥</a:t>
              </a:r>
              <a:r>
                <a:rPr lang="en-US" altLang="ja-JP" sz="5400" b="1" spc="10" dirty="0">
                  <a:solidFill>
                    <a:srgbClr val="EC008C"/>
                  </a:solidFill>
                  <a:uFill>
                    <a:solidFill>
                      <a:srgbClr val="231F20"/>
                    </a:solidFill>
                  </a:uFill>
                  <a:latin typeface="Century Gothic"/>
                  <a:cs typeface="Century Gothic"/>
                </a:rPr>
                <a:t>1,000</a:t>
              </a:r>
              <a:endParaRPr sz="3600" dirty="0">
                <a:latin typeface="Century Gothic"/>
                <a:cs typeface="Century Gothic"/>
              </a:endParaRPr>
            </a:p>
          </p:txBody>
        </p:sp>
        <p:sp>
          <p:nvSpPr>
            <p:cNvPr id="8" name="object 261">
              <a:extLst>
                <a:ext uri="{FF2B5EF4-FFF2-40B4-BE49-F238E27FC236}">
                  <a16:creationId xmlns:a16="http://schemas.microsoft.com/office/drawing/2014/main" id="{9DDF4811-E20A-8120-6E05-E569B2A021B9}"/>
                </a:ext>
              </a:extLst>
            </p:cNvPr>
            <p:cNvSpPr txBox="1"/>
            <p:nvPr/>
          </p:nvSpPr>
          <p:spPr>
            <a:xfrm>
              <a:off x="6963964" y="2346830"/>
              <a:ext cx="1830155" cy="377026"/>
            </a:xfrm>
            <a:prstGeom prst="rect">
              <a:avLst/>
            </a:prstGeom>
            <a:solidFill>
              <a:schemeClr val="bg1"/>
            </a:solidFill>
            <a:ln w="3809">
              <a:solidFill>
                <a:srgbClr val="231F20"/>
              </a:solidFill>
            </a:ln>
          </p:spPr>
          <p:txBody>
            <a:bodyPr vert="horz" wrap="square" lIns="0" tIns="7620" rIns="0" bIns="0" rtlCol="0">
              <a:spAutoFit/>
            </a:bodyPr>
            <a:lstStyle/>
            <a:p>
              <a:pPr marL="23495" algn="dist">
                <a:lnSpc>
                  <a:spcPct val="100000"/>
                </a:lnSpc>
                <a:spcBef>
                  <a:spcPts val="60"/>
                </a:spcBef>
              </a:pPr>
              <a:r>
                <a:rPr lang="en-US" altLang="ja-JP" sz="2400" dirty="0">
                  <a:latin typeface="UD デジタル 教科書体 NK-R" panose="02020400000000000000" pitchFamily="18" charset="-128"/>
                  <a:ea typeface="UD デジタル 教科書体 NK-R" panose="02020400000000000000" pitchFamily="18" charset="-128"/>
                  <a:cs typeface="PMingLiU"/>
                </a:rPr>
                <a:t>2790780</a:t>
              </a:r>
              <a:endParaRPr sz="2400" dirty="0">
                <a:latin typeface="UD デジタル 教科書体 NK-R" panose="02020400000000000000" pitchFamily="18" charset="-128"/>
                <a:ea typeface="UD デジタル 教科書体 NK-R" panose="02020400000000000000" pitchFamily="18" charset="-128"/>
                <a:cs typeface="PMingLiU"/>
              </a:endParaRPr>
            </a:p>
          </p:txBody>
        </p:sp>
        <p:sp>
          <p:nvSpPr>
            <p:cNvPr id="9" name="テキスト ボックス 8">
              <a:extLst>
                <a:ext uri="{FF2B5EF4-FFF2-40B4-BE49-F238E27FC236}">
                  <a16:creationId xmlns:a16="http://schemas.microsoft.com/office/drawing/2014/main" id="{C904CA0C-B87E-C191-E6DE-B579CC70F7DF}"/>
                </a:ext>
              </a:extLst>
            </p:cNvPr>
            <p:cNvSpPr txBox="1"/>
            <p:nvPr/>
          </p:nvSpPr>
          <p:spPr>
            <a:xfrm flipH="1">
              <a:off x="11153265" y="2494811"/>
              <a:ext cx="461665" cy="1051821"/>
            </a:xfrm>
            <a:prstGeom prst="rect">
              <a:avLst/>
            </a:prstGeom>
            <a:noFill/>
          </p:spPr>
          <p:txBody>
            <a:bodyPr vert="eaVert" wrap="square" rtlCol="0">
              <a:spAutoFit/>
            </a:bodyPr>
            <a:lstStyle/>
            <a:p>
              <a:pPr lvl="0" defTabSz="914400" fontAlgn="base">
                <a:spcBef>
                  <a:spcPct val="0"/>
                </a:spcBef>
                <a:spcAft>
                  <a:spcPct val="0"/>
                </a:spcAft>
              </a:pPr>
              <a:r>
                <a:rPr kumimoji="1" lang="ja-JP" altLang="en-US" b="1" dirty="0">
                  <a:solidFill>
                    <a:srgbClr val="FF3399"/>
                  </a:solidFill>
                  <a:latin typeface="ＭＳ ゴシック" pitchFamily="49" charset="-128"/>
                  <a:ea typeface="ＭＳ ゴシック" pitchFamily="49" charset="-128"/>
                </a:rPr>
                <a:t>（税別）</a:t>
              </a:r>
            </a:p>
          </p:txBody>
        </p:sp>
        <p:sp>
          <p:nvSpPr>
            <p:cNvPr id="10" name="object 260">
              <a:extLst>
                <a:ext uri="{FF2B5EF4-FFF2-40B4-BE49-F238E27FC236}">
                  <a16:creationId xmlns:a16="http://schemas.microsoft.com/office/drawing/2014/main" id="{D6DDF925-11FF-2A53-BA06-0C56EA0654BB}"/>
                </a:ext>
              </a:extLst>
            </p:cNvPr>
            <p:cNvSpPr txBox="1"/>
            <p:nvPr/>
          </p:nvSpPr>
          <p:spPr>
            <a:xfrm>
              <a:off x="6963964" y="3069998"/>
              <a:ext cx="671054" cy="291105"/>
            </a:xfrm>
            <a:prstGeom prst="rect">
              <a:avLst/>
            </a:prstGeom>
          </p:spPr>
          <p:txBody>
            <a:bodyPr vert="horz" wrap="square" lIns="0" tIns="13970" rIns="0" bIns="0" rtlCol="0">
              <a:spAutoFit/>
            </a:bodyPr>
            <a:lstStyle/>
            <a:p>
              <a:pPr marL="12700">
                <a:lnSpc>
                  <a:spcPct val="100000"/>
                </a:lnSpc>
                <a:spcBef>
                  <a:spcPts val="110"/>
                </a:spcBef>
                <a:tabLst>
                  <a:tab pos="915035" algn="l"/>
                </a:tabLst>
              </a:pPr>
              <a:r>
                <a:rPr lang="en-US" altLang="ja-JP" dirty="0">
                  <a:latin typeface="Yu Gothic UI Semibold" panose="020B0700000000000000" pitchFamily="50" charset="-128"/>
                  <a:ea typeface="Yu Gothic UI Semibold" panose="020B0700000000000000" pitchFamily="50" charset="-128"/>
                  <a:cs typeface="Century Gothic"/>
                </a:rPr>
                <a:t>MHD</a:t>
              </a:r>
              <a:endParaRPr dirty="0">
                <a:latin typeface="Yu Gothic UI Semibold" panose="020B0700000000000000" pitchFamily="50" charset="-128"/>
                <a:ea typeface="Yu Gothic UI Semibold" panose="020B0700000000000000" pitchFamily="50" charset="-128"/>
                <a:cs typeface="Century Gothic"/>
              </a:endParaRPr>
            </a:p>
          </p:txBody>
        </p:sp>
        <p:sp>
          <p:nvSpPr>
            <p:cNvPr id="20" name="object 259">
              <a:extLst>
                <a:ext uri="{FF2B5EF4-FFF2-40B4-BE49-F238E27FC236}">
                  <a16:creationId xmlns:a16="http://schemas.microsoft.com/office/drawing/2014/main" id="{F86671D8-436B-B893-53BC-444941703234}"/>
                </a:ext>
              </a:extLst>
            </p:cNvPr>
            <p:cNvSpPr/>
            <p:nvPr/>
          </p:nvSpPr>
          <p:spPr>
            <a:xfrm rot="10800000" flipV="1">
              <a:off x="6963963" y="3379817"/>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grpSp>
          <p:nvGrpSpPr>
            <p:cNvPr id="26" name="グループ化 25">
              <a:extLst>
                <a:ext uri="{FF2B5EF4-FFF2-40B4-BE49-F238E27FC236}">
                  <a16:creationId xmlns:a16="http://schemas.microsoft.com/office/drawing/2014/main" id="{D2265FD3-2384-F4F5-9247-280876BBF26E}"/>
                </a:ext>
              </a:extLst>
            </p:cNvPr>
            <p:cNvGrpSpPr/>
            <p:nvPr/>
          </p:nvGrpSpPr>
          <p:grpSpPr>
            <a:xfrm>
              <a:off x="9618507" y="2397254"/>
              <a:ext cx="1395000" cy="252313"/>
              <a:chOff x="9217441" y="528159"/>
              <a:chExt cx="1395000" cy="252313"/>
            </a:xfrm>
          </p:grpSpPr>
          <p:sp>
            <p:nvSpPr>
              <p:cNvPr id="21" name="角丸四角形 621">
                <a:extLst>
                  <a:ext uri="{FF2B5EF4-FFF2-40B4-BE49-F238E27FC236}">
                    <a16:creationId xmlns:a16="http://schemas.microsoft.com/office/drawing/2014/main" id="{452C81FA-1F9E-12A3-DEEA-6F7691676ADB}"/>
                  </a:ext>
                </a:extLst>
              </p:cNvPr>
              <p:cNvSpPr/>
              <p:nvPr/>
            </p:nvSpPr>
            <p:spPr>
              <a:xfrm>
                <a:off x="9217441" y="528159"/>
                <a:ext cx="1299416" cy="248462"/>
              </a:xfrm>
              <a:prstGeom prst="roundRect">
                <a:avLst/>
              </a:prstGeom>
              <a:solidFill>
                <a:schemeClr val="bg1"/>
              </a:solidFill>
              <a:ln w="3175">
                <a:solidFill>
                  <a:srgbClr val="EC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object 258">
                <a:extLst>
                  <a:ext uri="{FF2B5EF4-FFF2-40B4-BE49-F238E27FC236}">
                    <a16:creationId xmlns:a16="http://schemas.microsoft.com/office/drawing/2014/main" id="{FD1F59CA-04C3-5777-639E-5A035061299C}"/>
                  </a:ext>
                </a:extLst>
              </p:cNvPr>
              <p:cNvSpPr txBox="1"/>
              <p:nvPr/>
            </p:nvSpPr>
            <p:spPr>
              <a:xfrm>
                <a:off x="9313025" y="623954"/>
                <a:ext cx="1299416" cy="156518"/>
              </a:xfrm>
              <a:prstGeom prst="rect">
                <a:avLst/>
              </a:prstGeom>
            </p:spPr>
            <p:txBody>
              <a:bodyPr vert="horz" wrap="square" lIns="0" tIns="12700" rIns="0" bIns="0" rtlCol="0">
                <a:spAutoFit/>
              </a:bodyPr>
              <a:lstStyle/>
              <a:p>
                <a:pPr marL="12700">
                  <a:lnSpc>
                    <a:spcPts val="910"/>
                  </a:lnSpc>
                  <a:spcBef>
                    <a:spcPts val="100"/>
                  </a:spcBef>
                </a:pPr>
                <a:r>
                  <a:rPr lang="ja-JP" altLang="en-US" sz="1600" b="1" dirty="0">
                    <a:solidFill>
                      <a:srgbClr val="EC008C"/>
                    </a:solidFill>
                    <a:latin typeface="游ゴシック" panose="020B0400000000000000" pitchFamily="50" charset="-128"/>
                    <a:cs typeface="Microsoft JhengHei"/>
                  </a:rPr>
                  <a:t>軽減税率</a:t>
                </a:r>
                <a:r>
                  <a:rPr lang="en-US" altLang="ja-JP" sz="1600" b="1" dirty="0">
                    <a:solidFill>
                      <a:srgbClr val="EC008C"/>
                    </a:solidFill>
                    <a:latin typeface="游ゴシック" panose="020B0400000000000000" pitchFamily="50" charset="-128"/>
                    <a:cs typeface="Microsoft JhengHei"/>
                  </a:rPr>
                  <a:t>8</a:t>
                </a:r>
                <a:r>
                  <a:rPr lang="ja-JP" altLang="en-US" sz="1600" b="1" dirty="0">
                    <a:solidFill>
                      <a:srgbClr val="EC008C"/>
                    </a:solidFill>
                    <a:latin typeface="游ゴシック" panose="020B0400000000000000" pitchFamily="50" charset="-128"/>
                    <a:cs typeface="Microsoft JhengHei"/>
                  </a:rPr>
                  <a:t>％</a:t>
                </a:r>
              </a:p>
            </p:txBody>
          </p:sp>
        </p:grpSp>
        <p:sp>
          <p:nvSpPr>
            <p:cNvPr id="19" name="object 254">
              <a:extLst>
                <a:ext uri="{FF2B5EF4-FFF2-40B4-BE49-F238E27FC236}">
                  <a16:creationId xmlns:a16="http://schemas.microsoft.com/office/drawing/2014/main" id="{042A31E0-97D3-69EF-7627-533E6F8821C0}"/>
                </a:ext>
              </a:extLst>
            </p:cNvPr>
            <p:cNvSpPr txBox="1"/>
            <p:nvPr/>
          </p:nvSpPr>
          <p:spPr>
            <a:xfrm>
              <a:off x="6957713" y="3958332"/>
              <a:ext cx="4750856" cy="869918"/>
            </a:xfrm>
            <a:prstGeom prst="rect">
              <a:avLst/>
            </a:prstGeom>
          </p:spPr>
          <p:txBody>
            <a:bodyPr vert="horz" wrap="square" lIns="0" tIns="13335" rIns="0" bIns="0" rtlCol="0">
              <a:spAutoFit/>
            </a:bodyPr>
            <a:lstStyle/>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パッケージサイズ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22.5×3×16cm</a:t>
              </a: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荷姿　化粧箱入り</a:t>
              </a: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賞味期間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180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日（残日数</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160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日以上）</a:t>
              </a:r>
              <a:endParaRPr lang="en-US" altLang="ja-JP" sz="2800" spc="5" dirty="0">
                <a:solidFill>
                  <a:srgbClr val="231F20"/>
                </a:solidFill>
                <a:latin typeface="游ゴシック Medium" panose="020B0500000000000000" pitchFamily="50" charset="-128"/>
                <a:ea typeface="游ゴシック Medium" panose="020B0500000000000000" pitchFamily="50" charset="-128"/>
                <a:cs typeface="PMingLiU"/>
              </a:endParaRPr>
            </a:p>
          </p:txBody>
        </p:sp>
        <p:sp>
          <p:nvSpPr>
            <p:cNvPr id="5" name="テキスト ボックス 4">
              <a:extLst>
                <a:ext uri="{FF2B5EF4-FFF2-40B4-BE49-F238E27FC236}">
                  <a16:creationId xmlns:a16="http://schemas.microsoft.com/office/drawing/2014/main" id="{2AB4A362-F836-5526-30DF-AC014596BB35}"/>
                </a:ext>
              </a:extLst>
            </p:cNvPr>
            <p:cNvSpPr txBox="1"/>
            <p:nvPr/>
          </p:nvSpPr>
          <p:spPr>
            <a:xfrm>
              <a:off x="11502937" y="2771939"/>
              <a:ext cx="461664" cy="523220"/>
            </a:xfrm>
            <a:prstGeom prst="rect">
              <a:avLst/>
            </a:prstGeom>
            <a:noFill/>
          </p:spPr>
          <p:txBody>
            <a:bodyPr wrap="square" rtlCol="0">
              <a:spAutoFit/>
            </a:bodyPr>
            <a:lstStyle/>
            <a:p>
              <a:pPr algn="ctr"/>
              <a:r>
                <a:rPr lang="ja-JP" altLang="en-US" sz="2800" dirty="0">
                  <a:solidFill>
                    <a:srgbClr val="EC008C"/>
                  </a:solidFill>
                </a:rPr>
                <a:t>＊</a:t>
              </a:r>
              <a:endParaRPr kumimoji="1" lang="ja-JP" altLang="en-US" sz="2800" dirty="0">
                <a:solidFill>
                  <a:srgbClr val="EC008C"/>
                </a:solidFill>
              </a:endParaRPr>
            </a:p>
          </p:txBody>
        </p:sp>
        <p:grpSp>
          <p:nvGrpSpPr>
            <p:cNvPr id="11" name="グループ化 10">
              <a:extLst>
                <a:ext uri="{FF2B5EF4-FFF2-40B4-BE49-F238E27FC236}">
                  <a16:creationId xmlns:a16="http://schemas.microsoft.com/office/drawing/2014/main" id="{8FA153D4-40D5-CE86-D736-CCF57F3FD540}"/>
                </a:ext>
              </a:extLst>
            </p:cNvPr>
            <p:cNvGrpSpPr/>
            <p:nvPr/>
          </p:nvGrpSpPr>
          <p:grpSpPr>
            <a:xfrm>
              <a:off x="6900437" y="5283578"/>
              <a:ext cx="2312175" cy="370552"/>
              <a:chOff x="7151724" y="5983988"/>
              <a:chExt cx="2129979" cy="370552"/>
            </a:xfrm>
          </p:grpSpPr>
          <p:sp>
            <p:nvSpPr>
              <p:cNvPr id="12" name="テキスト ボックス 11">
                <a:extLst>
                  <a:ext uri="{FF2B5EF4-FFF2-40B4-BE49-F238E27FC236}">
                    <a16:creationId xmlns:a16="http://schemas.microsoft.com/office/drawing/2014/main" id="{1A037BF8-5CD2-6F72-FA5E-98BC34C2758F}"/>
                  </a:ext>
                </a:extLst>
              </p:cNvPr>
              <p:cNvSpPr txBox="1"/>
              <p:nvPr/>
            </p:nvSpPr>
            <p:spPr>
              <a:xfrm>
                <a:off x="7166560" y="5983988"/>
                <a:ext cx="2115143" cy="370552"/>
              </a:xfrm>
              <a:prstGeom prst="rect">
                <a:avLst/>
              </a:prstGeom>
              <a:solidFill>
                <a:schemeClr val="bg1"/>
              </a:solidFill>
              <a:ln w="12700">
                <a:solidFill>
                  <a:srgbClr val="00AEEF"/>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14" name="object 254">
                <a:extLst>
                  <a:ext uri="{FF2B5EF4-FFF2-40B4-BE49-F238E27FC236}">
                    <a16:creationId xmlns:a16="http://schemas.microsoft.com/office/drawing/2014/main" id="{04928F2A-0F22-1C24-0A4E-AA5C7620474D}"/>
                  </a:ext>
                </a:extLst>
              </p:cNvPr>
              <p:cNvSpPr txBox="1"/>
              <p:nvPr/>
            </p:nvSpPr>
            <p:spPr>
              <a:xfrm>
                <a:off x="7151724" y="6191614"/>
                <a:ext cx="2109066" cy="151773"/>
              </a:xfrm>
              <a:prstGeom prst="rect">
                <a:avLst/>
              </a:prstGeom>
            </p:spPr>
            <p:txBody>
              <a:bodyPr vert="horz" wrap="square" lIns="0" tIns="13335" rIns="0" bIns="0" rtlCol="0">
                <a:spAutoFit/>
              </a:bodyPr>
              <a:lstStyle/>
              <a:p>
                <a:pPr marL="12700" algn="ctr">
                  <a:lnSpc>
                    <a:spcPts val="700"/>
                  </a:lnSpc>
                  <a:tabLst>
                    <a:tab pos="290830" algn="l"/>
                  </a:tabLst>
                </a:pP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出荷まで約</a:t>
                </a:r>
                <a:r>
                  <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rPr>
                  <a:t>7</a:t>
                </a: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日</a:t>
                </a:r>
                <a:endPar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grpSp>
        <p:grpSp>
          <p:nvGrpSpPr>
            <p:cNvPr id="18" name="グループ化 17">
              <a:extLst>
                <a:ext uri="{FF2B5EF4-FFF2-40B4-BE49-F238E27FC236}">
                  <a16:creationId xmlns:a16="http://schemas.microsoft.com/office/drawing/2014/main" id="{2C21D69F-D900-2C50-1F06-E7A8FCF2D265}"/>
                </a:ext>
              </a:extLst>
            </p:cNvPr>
            <p:cNvGrpSpPr/>
            <p:nvPr/>
          </p:nvGrpSpPr>
          <p:grpSpPr>
            <a:xfrm>
              <a:off x="9212170" y="5283578"/>
              <a:ext cx="2296071" cy="370552"/>
              <a:chOff x="9054452" y="5987830"/>
              <a:chExt cx="2296071" cy="370552"/>
            </a:xfrm>
          </p:grpSpPr>
          <p:sp>
            <p:nvSpPr>
              <p:cNvPr id="22" name="テキスト ボックス 21">
                <a:extLst>
                  <a:ext uri="{FF2B5EF4-FFF2-40B4-BE49-F238E27FC236}">
                    <a16:creationId xmlns:a16="http://schemas.microsoft.com/office/drawing/2014/main" id="{89382660-9F85-867F-566B-16A305ABB575}"/>
                  </a:ext>
                </a:extLst>
              </p:cNvPr>
              <p:cNvSpPr txBox="1"/>
              <p:nvPr/>
            </p:nvSpPr>
            <p:spPr>
              <a:xfrm>
                <a:off x="9054452" y="5987830"/>
                <a:ext cx="2296071" cy="370552"/>
              </a:xfrm>
              <a:prstGeom prst="rect">
                <a:avLst/>
              </a:prstGeom>
              <a:solidFill>
                <a:schemeClr val="bg1"/>
              </a:solidFill>
              <a:ln w="12700">
                <a:solidFill>
                  <a:srgbClr val="00AEEF"/>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23" name="object 254">
                <a:extLst>
                  <a:ext uri="{FF2B5EF4-FFF2-40B4-BE49-F238E27FC236}">
                    <a16:creationId xmlns:a16="http://schemas.microsoft.com/office/drawing/2014/main" id="{33EFDDA5-3193-BC27-CE64-08F833E78CF1}"/>
                  </a:ext>
                </a:extLst>
              </p:cNvPr>
              <p:cNvSpPr txBox="1"/>
              <p:nvPr/>
            </p:nvSpPr>
            <p:spPr>
              <a:xfrm>
                <a:off x="9148177" y="6195456"/>
                <a:ext cx="2109066" cy="151773"/>
              </a:xfrm>
              <a:prstGeom prst="rect">
                <a:avLst/>
              </a:prstGeom>
            </p:spPr>
            <p:txBody>
              <a:bodyPr vert="horz" wrap="square" lIns="0" tIns="13335" rIns="0" bIns="0" rtlCol="0">
                <a:spAutoFit/>
              </a:bodyPr>
              <a:lstStyle/>
              <a:p>
                <a:pPr marL="12700" algn="ctr">
                  <a:lnSpc>
                    <a:spcPts val="700"/>
                  </a:lnSpc>
                  <a:tabLst>
                    <a:tab pos="290830" algn="l"/>
                  </a:tabLst>
                </a:pP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クール便</a:t>
                </a:r>
                <a:endPar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grpSp>
        <p:grpSp>
          <p:nvGrpSpPr>
            <p:cNvPr id="24" name="グループ化 23">
              <a:extLst>
                <a:ext uri="{FF2B5EF4-FFF2-40B4-BE49-F238E27FC236}">
                  <a16:creationId xmlns:a16="http://schemas.microsoft.com/office/drawing/2014/main" id="{3ACF83AB-E305-7A42-A119-1AE83D60E786}"/>
                </a:ext>
              </a:extLst>
            </p:cNvPr>
            <p:cNvGrpSpPr/>
            <p:nvPr/>
          </p:nvGrpSpPr>
          <p:grpSpPr>
            <a:xfrm>
              <a:off x="6744474" y="4905020"/>
              <a:ext cx="2609952" cy="370552"/>
              <a:chOff x="8916045" y="5987830"/>
              <a:chExt cx="2109066" cy="370552"/>
            </a:xfrm>
          </p:grpSpPr>
          <p:sp>
            <p:nvSpPr>
              <p:cNvPr id="28" name="テキスト ボックス 27">
                <a:extLst>
                  <a:ext uri="{FF2B5EF4-FFF2-40B4-BE49-F238E27FC236}">
                    <a16:creationId xmlns:a16="http://schemas.microsoft.com/office/drawing/2014/main" id="{51E90782-49BA-2777-8928-8B0955EAD0D7}"/>
                  </a:ext>
                </a:extLst>
              </p:cNvPr>
              <p:cNvSpPr txBox="1"/>
              <p:nvPr/>
            </p:nvSpPr>
            <p:spPr>
              <a:xfrm>
                <a:off x="9054452" y="5987830"/>
                <a:ext cx="1856063" cy="370552"/>
              </a:xfrm>
              <a:prstGeom prst="rect">
                <a:avLst/>
              </a:prstGeom>
              <a:solidFill>
                <a:schemeClr val="bg1"/>
              </a:solidFill>
              <a:ln w="12700">
                <a:solidFill>
                  <a:srgbClr val="EC008C"/>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29" name="object 254">
                <a:extLst>
                  <a:ext uri="{FF2B5EF4-FFF2-40B4-BE49-F238E27FC236}">
                    <a16:creationId xmlns:a16="http://schemas.microsoft.com/office/drawing/2014/main" id="{ADCE6D14-D7E6-768A-BEC5-9493B1965F5E}"/>
                  </a:ext>
                </a:extLst>
              </p:cNvPr>
              <p:cNvSpPr txBox="1"/>
              <p:nvPr/>
            </p:nvSpPr>
            <p:spPr>
              <a:xfrm>
                <a:off x="8916045" y="6195456"/>
                <a:ext cx="2109066" cy="151773"/>
              </a:xfrm>
              <a:prstGeom prst="rect">
                <a:avLst/>
              </a:prstGeom>
              <a:ln>
                <a:noFill/>
              </a:ln>
            </p:spPr>
            <p:txBody>
              <a:bodyPr vert="horz" wrap="square" lIns="0" tIns="13335" rIns="0" bIns="0" rtlCol="0">
                <a:spAutoFit/>
              </a:bodyPr>
              <a:lstStyle/>
              <a:p>
                <a:pPr marL="12700" algn="ctr">
                  <a:lnSpc>
                    <a:spcPts val="700"/>
                  </a:lnSpc>
                  <a:tabLst>
                    <a:tab pos="290830" algn="l"/>
                  </a:tabLst>
                </a:pPr>
                <a:r>
                  <a:rPr lang="ja-JP" altLang="en-US" sz="2000" spc="5" dirty="0">
                    <a:solidFill>
                      <a:srgbClr val="EC008C"/>
                    </a:solidFill>
                    <a:latin typeface="游ゴシック Medium" panose="020B0500000000000000" pitchFamily="50" charset="-128"/>
                    <a:ea typeface="游ゴシック Medium" panose="020B0500000000000000" pitchFamily="50" charset="-128"/>
                    <a:cs typeface="PMingLiU"/>
                  </a:rPr>
                  <a:t>カートン割れ不可</a:t>
                </a:r>
                <a:endParaRPr lang="en-US" altLang="ja-JP" sz="2000" spc="5" dirty="0">
                  <a:solidFill>
                    <a:srgbClr val="EC008C"/>
                  </a:solidFill>
                  <a:latin typeface="游ゴシック Medium" panose="020B0500000000000000" pitchFamily="50" charset="-128"/>
                  <a:ea typeface="游ゴシック Medium" panose="020B0500000000000000" pitchFamily="50" charset="-128"/>
                  <a:cs typeface="PMingLiU"/>
                </a:endParaRPr>
              </a:p>
            </p:txBody>
          </p:sp>
        </p:grpSp>
        <p:grpSp>
          <p:nvGrpSpPr>
            <p:cNvPr id="31" name="グループ化 30">
              <a:extLst>
                <a:ext uri="{FF2B5EF4-FFF2-40B4-BE49-F238E27FC236}">
                  <a16:creationId xmlns:a16="http://schemas.microsoft.com/office/drawing/2014/main" id="{3768FCE9-C303-23CC-8062-33D8CF057F13}"/>
                </a:ext>
              </a:extLst>
            </p:cNvPr>
            <p:cNvGrpSpPr/>
            <p:nvPr/>
          </p:nvGrpSpPr>
          <p:grpSpPr>
            <a:xfrm>
              <a:off x="9041059" y="4905020"/>
              <a:ext cx="2609952" cy="370552"/>
              <a:chOff x="8916045" y="5987830"/>
              <a:chExt cx="2109066" cy="370552"/>
            </a:xfrm>
          </p:grpSpPr>
          <p:sp>
            <p:nvSpPr>
              <p:cNvPr id="32" name="テキスト ボックス 31">
                <a:extLst>
                  <a:ext uri="{FF2B5EF4-FFF2-40B4-BE49-F238E27FC236}">
                    <a16:creationId xmlns:a16="http://schemas.microsoft.com/office/drawing/2014/main" id="{EA2AE48C-644D-C315-694E-2A08C51248D0}"/>
                  </a:ext>
                </a:extLst>
              </p:cNvPr>
              <p:cNvSpPr txBox="1"/>
              <p:nvPr/>
            </p:nvSpPr>
            <p:spPr>
              <a:xfrm>
                <a:off x="9054453" y="5987830"/>
                <a:ext cx="1856063" cy="370552"/>
              </a:xfrm>
              <a:prstGeom prst="rect">
                <a:avLst/>
              </a:prstGeom>
              <a:solidFill>
                <a:schemeClr val="bg1"/>
              </a:solidFill>
              <a:ln w="12700">
                <a:solidFill>
                  <a:srgbClr val="EC008C"/>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33" name="object 254">
                <a:extLst>
                  <a:ext uri="{FF2B5EF4-FFF2-40B4-BE49-F238E27FC236}">
                    <a16:creationId xmlns:a16="http://schemas.microsoft.com/office/drawing/2014/main" id="{C6E519F8-71F6-1DD1-ECB9-BE37968B9219}"/>
                  </a:ext>
                </a:extLst>
              </p:cNvPr>
              <p:cNvSpPr txBox="1"/>
              <p:nvPr/>
            </p:nvSpPr>
            <p:spPr>
              <a:xfrm>
                <a:off x="8916045" y="6195456"/>
                <a:ext cx="2109066" cy="151773"/>
              </a:xfrm>
              <a:prstGeom prst="rect">
                <a:avLst/>
              </a:prstGeom>
              <a:ln>
                <a:noFill/>
              </a:ln>
            </p:spPr>
            <p:txBody>
              <a:bodyPr vert="horz" wrap="square" lIns="0" tIns="13335" rIns="0" bIns="0" rtlCol="0">
                <a:spAutoFit/>
              </a:bodyPr>
              <a:lstStyle/>
              <a:p>
                <a:pPr marL="12700" algn="ctr">
                  <a:lnSpc>
                    <a:spcPts val="700"/>
                  </a:lnSpc>
                  <a:tabLst>
                    <a:tab pos="290830" algn="l"/>
                  </a:tabLst>
                </a:pPr>
                <a:r>
                  <a:rPr lang="ja-JP" altLang="en-US" sz="2000" spc="5" dirty="0">
                    <a:solidFill>
                      <a:srgbClr val="EC008C"/>
                    </a:solidFill>
                    <a:latin typeface="游ゴシック Medium" panose="020B0500000000000000" pitchFamily="50" charset="-128"/>
                    <a:ea typeface="游ゴシック Medium" panose="020B0500000000000000" pitchFamily="50" charset="-128"/>
                    <a:cs typeface="PMingLiU"/>
                  </a:rPr>
                  <a:t>申込単位未満不可</a:t>
                </a:r>
                <a:endParaRPr lang="en-US" altLang="ja-JP" sz="2000" spc="5" dirty="0">
                  <a:solidFill>
                    <a:srgbClr val="EC008C"/>
                  </a:solidFill>
                  <a:latin typeface="游ゴシック Medium" panose="020B0500000000000000" pitchFamily="50" charset="-128"/>
                  <a:ea typeface="游ゴシック Medium" panose="020B0500000000000000" pitchFamily="50" charset="-128"/>
                  <a:cs typeface="PMingLiU"/>
                </a:endParaRPr>
              </a:p>
            </p:txBody>
          </p:sp>
        </p:grpSp>
        <p:grpSp>
          <p:nvGrpSpPr>
            <p:cNvPr id="34" name="グループ化 33">
              <a:extLst>
                <a:ext uri="{FF2B5EF4-FFF2-40B4-BE49-F238E27FC236}">
                  <a16:creationId xmlns:a16="http://schemas.microsoft.com/office/drawing/2014/main" id="{E7E85DE9-944F-FF0A-EDA5-99363C51748F}"/>
                </a:ext>
              </a:extLst>
            </p:cNvPr>
            <p:cNvGrpSpPr/>
            <p:nvPr/>
          </p:nvGrpSpPr>
          <p:grpSpPr>
            <a:xfrm>
              <a:off x="6861929" y="5746598"/>
              <a:ext cx="4655961" cy="370552"/>
              <a:chOff x="8988432" y="6005390"/>
              <a:chExt cx="3266360" cy="370552"/>
            </a:xfrm>
          </p:grpSpPr>
          <p:sp>
            <p:nvSpPr>
              <p:cNvPr id="35" name="テキスト ボックス 34">
                <a:extLst>
                  <a:ext uri="{FF2B5EF4-FFF2-40B4-BE49-F238E27FC236}">
                    <a16:creationId xmlns:a16="http://schemas.microsoft.com/office/drawing/2014/main" id="{1DA2DF22-172D-72FD-98DB-BC34261A9CF1}"/>
                  </a:ext>
                </a:extLst>
              </p:cNvPr>
              <p:cNvSpPr txBox="1"/>
              <p:nvPr/>
            </p:nvSpPr>
            <p:spPr>
              <a:xfrm>
                <a:off x="9020329" y="6005390"/>
                <a:ext cx="3227692" cy="370552"/>
              </a:xfrm>
              <a:prstGeom prst="rect">
                <a:avLst/>
              </a:prstGeom>
              <a:solidFill>
                <a:schemeClr val="bg1"/>
              </a:solidFill>
              <a:ln w="12700">
                <a:solidFill>
                  <a:srgbClr val="00AEEF"/>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36" name="object 254">
                <a:extLst>
                  <a:ext uri="{FF2B5EF4-FFF2-40B4-BE49-F238E27FC236}">
                    <a16:creationId xmlns:a16="http://schemas.microsoft.com/office/drawing/2014/main" id="{5606A377-07FE-0CB5-3A00-91FB5DCEE7B8}"/>
                  </a:ext>
                </a:extLst>
              </p:cNvPr>
              <p:cNvSpPr txBox="1"/>
              <p:nvPr/>
            </p:nvSpPr>
            <p:spPr>
              <a:xfrm>
                <a:off x="8988432" y="6197381"/>
                <a:ext cx="3266360" cy="151773"/>
              </a:xfrm>
              <a:prstGeom prst="rect">
                <a:avLst/>
              </a:prstGeom>
            </p:spPr>
            <p:txBody>
              <a:bodyPr vert="horz" wrap="square" lIns="0" tIns="13335" rIns="0" bIns="0" rtlCol="0">
                <a:spAutoFit/>
              </a:bodyPr>
              <a:lstStyle/>
              <a:p>
                <a:pPr marL="12700" algn="ctr">
                  <a:lnSpc>
                    <a:spcPts val="700"/>
                  </a:lnSpc>
                  <a:tabLst>
                    <a:tab pos="290830" algn="l"/>
                  </a:tabLst>
                </a:pPr>
                <a:r>
                  <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rPr>
                  <a:t>48</a:t>
                </a: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箱単位でご注文ください</a:t>
                </a:r>
                <a:endPar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grpSp>
        <p:sp>
          <p:nvSpPr>
            <p:cNvPr id="37" name="object 254">
              <a:extLst>
                <a:ext uri="{FF2B5EF4-FFF2-40B4-BE49-F238E27FC236}">
                  <a16:creationId xmlns:a16="http://schemas.microsoft.com/office/drawing/2014/main" id="{3FB37441-CA2D-5E58-1CE6-F960C8756974}"/>
                </a:ext>
              </a:extLst>
            </p:cNvPr>
            <p:cNvSpPr txBox="1"/>
            <p:nvPr/>
          </p:nvSpPr>
          <p:spPr>
            <a:xfrm>
              <a:off x="6851251" y="6310432"/>
              <a:ext cx="5006350" cy="290464"/>
            </a:xfrm>
            <a:prstGeom prst="rect">
              <a:avLst/>
            </a:prstGeom>
            <a:solidFill>
              <a:srgbClr val="FFFFFF"/>
            </a:solidFill>
          </p:spPr>
          <p:txBody>
            <a:bodyPr vert="horz" wrap="square" lIns="0" tIns="13335" rIns="0" bIns="0" rtlCol="0">
              <a:spAutoFit/>
            </a:bodyPr>
            <a:lstStyle/>
            <a:p>
              <a:pPr marL="12700">
                <a:tabLst>
                  <a:tab pos="290830" algn="l"/>
                </a:tabLst>
              </a:pPr>
              <a:r>
                <a:rPr lang="en-US" altLang="ja-JP" spc="5" dirty="0">
                  <a:solidFill>
                    <a:srgbClr val="00AEEF"/>
                  </a:solidFill>
                  <a:latin typeface="游ゴシック Medium" panose="020B0500000000000000" pitchFamily="50" charset="-128"/>
                  <a:ea typeface="游ゴシック Medium" panose="020B0500000000000000" pitchFamily="50" charset="-128"/>
                  <a:cs typeface="PMingLiU"/>
                </a:rPr>
                <a:t>※10</a:t>
              </a:r>
              <a:r>
                <a:rPr lang="ja-JP" altLang="en-US" spc="5" dirty="0">
                  <a:solidFill>
                    <a:srgbClr val="00AEEF"/>
                  </a:solidFill>
                  <a:latin typeface="游ゴシック Medium" panose="020B0500000000000000" pitchFamily="50" charset="-128"/>
                  <a:ea typeface="游ゴシック Medium" panose="020B0500000000000000" pitchFamily="50" charset="-128"/>
                  <a:cs typeface="PMingLiU"/>
                </a:rPr>
                <a:t>月中旬まではクール便での出荷となります</a:t>
              </a:r>
              <a:endParaRPr lang="en-US" altLang="ja-JP"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grpSp>
      <p:pic>
        <p:nvPicPr>
          <p:cNvPr id="17" name="図 16">
            <a:extLst>
              <a:ext uri="{FF2B5EF4-FFF2-40B4-BE49-F238E27FC236}">
                <a16:creationId xmlns:a16="http://schemas.microsoft.com/office/drawing/2014/main" id="{DDDD805E-735C-BE76-CAA3-67F0535E2FFD}"/>
              </a:ext>
            </a:extLst>
          </p:cNvPr>
          <p:cNvPicPr>
            <a:picLocks noChangeAspect="1"/>
          </p:cNvPicPr>
          <p:nvPr/>
        </p:nvPicPr>
        <p:blipFill>
          <a:blip r:embed="rId2"/>
          <a:srcRect l="25243" t="13511" r="37647" b="10556"/>
          <a:stretch>
            <a:fillRect/>
          </a:stretch>
        </p:blipFill>
        <p:spPr>
          <a:xfrm>
            <a:off x="601800" y="1674097"/>
            <a:ext cx="2120764" cy="2440903"/>
          </a:xfrm>
          <a:prstGeom prst="rect">
            <a:avLst/>
          </a:prstGeom>
        </p:spPr>
      </p:pic>
      <p:sp>
        <p:nvSpPr>
          <p:cNvPr id="27" name="正方形/長方形 26">
            <a:extLst>
              <a:ext uri="{FF2B5EF4-FFF2-40B4-BE49-F238E27FC236}">
                <a16:creationId xmlns:a16="http://schemas.microsoft.com/office/drawing/2014/main" id="{BC62DB1C-B7F8-6672-7CAF-05F25A999B4E}"/>
              </a:ext>
            </a:extLst>
          </p:cNvPr>
          <p:cNvSpPr/>
          <p:nvPr/>
        </p:nvSpPr>
        <p:spPr>
          <a:xfrm>
            <a:off x="578347" y="1714655"/>
            <a:ext cx="1079075" cy="497439"/>
          </a:xfrm>
          <a:prstGeom prst="rect">
            <a:avLst/>
          </a:prstGeom>
          <a:solidFill>
            <a:srgbClr val="FF000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30" name="テキスト ボックス 29">
            <a:extLst>
              <a:ext uri="{FF2B5EF4-FFF2-40B4-BE49-F238E27FC236}">
                <a16:creationId xmlns:a16="http://schemas.microsoft.com/office/drawing/2014/main" id="{7C3FA0B4-4A1A-3155-63B6-12AF6280AB2D}"/>
              </a:ext>
            </a:extLst>
          </p:cNvPr>
          <p:cNvSpPr txBox="1"/>
          <p:nvPr/>
        </p:nvSpPr>
        <p:spPr>
          <a:xfrm>
            <a:off x="688579" y="1799048"/>
            <a:ext cx="877163" cy="369332"/>
          </a:xfrm>
          <a:prstGeom prst="rect">
            <a:avLst/>
          </a:prstGeom>
          <a:noFill/>
          <a:ln>
            <a:noFill/>
          </a:ln>
        </p:spPr>
        <p:txBody>
          <a:bodyPr wrap="none" rtlCol="0">
            <a:spAutoFit/>
          </a:bodyPr>
          <a:lstStyle/>
          <a:p>
            <a:r>
              <a:rPr lang="ja-JP" altLang="en-US" b="1" dirty="0">
                <a:solidFill>
                  <a:schemeClr val="bg1"/>
                </a:solidFill>
              </a:rPr>
              <a:t>北海道</a:t>
            </a:r>
            <a:endParaRPr kumimoji="1" lang="ja-JP" altLang="en-US" b="1" dirty="0">
              <a:solidFill>
                <a:schemeClr val="bg1"/>
              </a:solidFill>
            </a:endParaRPr>
          </a:p>
        </p:txBody>
      </p:sp>
      <p:sp>
        <p:nvSpPr>
          <p:cNvPr id="39" name="正方形/長方形 38">
            <a:extLst>
              <a:ext uri="{FF2B5EF4-FFF2-40B4-BE49-F238E27FC236}">
                <a16:creationId xmlns:a16="http://schemas.microsoft.com/office/drawing/2014/main" id="{ED0E5D0F-418B-DED4-877F-4341ACE85140}"/>
              </a:ext>
            </a:extLst>
          </p:cNvPr>
          <p:cNvSpPr/>
          <p:nvPr/>
        </p:nvSpPr>
        <p:spPr>
          <a:xfrm>
            <a:off x="0" y="0"/>
            <a:ext cx="6777648" cy="6858000"/>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p>
        </p:txBody>
      </p:sp>
      <p:grpSp>
        <p:nvGrpSpPr>
          <p:cNvPr id="40" name="グループ化 39">
            <a:extLst>
              <a:ext uri="{FF2B5EF4-FFF2-40B4-BE49-F238E27FC236}">
                <a16:creationId xmlns:a16="http://schemas.microsoft.com/office/drawing/2014/main" id="{3EDD93BE-2140-6FDC-546A-851060F68ABD}"/>
              </a:ext>
            </a:extLst>
          </p:cNvPr>
          <p:cNvGrpSpPr/>
          <p:nvPr/>
        </p:nvGrpSpPr>
        <p:grpSpPr>
          <a:xfrm>
            <a:off x="7094439" y="143253"/>
            <a:ext cx="4808563" cy="461306"/>
            <a:chOff x="7094439" y="143253"/>
            <a:chExt cx="4808563" cy="461306"/>
          </a:xfrm>
        </p:grpSpPr>
        <p:sp>
          <p:nvSpPr>
            <p:cNvPr id="41" name="テキスト ボックス 40">
              <a:extLst>
                <a:ext uri="{FF2B5EF4-FFF2-40B4-BE49-F238E27FC236}">
                  <a16:creationId xmlns:a16="http://schemas.microsoft.com/office/drawing/2014/main" id="{A06C0251-0191-3DCB-288D-57BF4666A33E}"/>
                </a:ext>
              </a:extLst>
            </p:cNvPr>
            <p:cNvSpPr txBox="1"/>
            <p:nvPr/>
          </p:nvSpPr>
          <p:spPr>
            <a:xfrm>
              <a:off x="7094439" y="149660"/>
              <a:ext cx="1584508"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成約記念品に</a:t>
              </a:r>
              <a:r>
                <a:rPr lang="ja-JP" altLang="en-US" sz="1400" dirty="0">
                  <a:solidFill>
                    <a:schemeClr val="bg1"/>
                  </a:solidFill>
                  <a:highlight>
                    <a:srgbClr val="FFFF00"/>
                  </a:highlight>
                  <a:latin typeface="BIZ UDPゴシック" panose="020B0400000000000000" pitchFamily="50" charset="-128"/>
                  <a:ea typeface="BIZ UDPゴシック" panose="020B0400000000000000" pitchFamily="50" charset="-128"/>
                </a:rPr>
                <a:t>　</a:t>
              </a:r>
            </a:p>
          </p:txBody>
        </p:sp>
        <p:sp>
          <p:nvSpPr>
            <p:cNvPr id="42" name="テキスト ボックス 41">
              <a:extLst>
                <a:ext uri="{FF2B5EF4-FFF2-40B4-BE49-F238E27FC236}">
                  <a16:creationId xmlns:a16="http://schemas.microsoft.com/office/drawing/2014/main" id="{A281BEC4-7EF1-7644-BAE4-C4798EF16600}"/>
                </a:ext>
              </a:extLst>
            </p:cNvPr>
            <p:cNvSpPr txBox="1"/>
            <p:nvPr/>
          </p:nvSpPr>
          <p:spPr>
            <a:xfrm>
              <a:off x="8411131" y="148313"/>
              <a:ext cx="1830155"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見積もり特典に</a:t>
              </a:r>
            </a:p>
          </p:txBody>
        </p:sp>
        <p:cxnSp>
          <p:nvCxnSpPr>
            <p:cNvPr id="43" name="直線コネクタ 42">
              <a:extLst>
                <a:ext uri="{FF2B5EF4-FFF2-40B4-BE49-F238E27FC236}">
                  <a16:creationId xmlns:a16="http://schemas.microsoft.com/office/drawing/2014/main" id="{1EE156E0-34E5-2841-F642-AB19EB2EB3D9}"/>
                </a:ext>
              </a:extLst>
            </p:cNvPr>
            <p:cNvCxnSpPr>
              <a:cxnSpLocks/>
            </p:cNvCxnSpPr>
            <p:nvPr/>
          </p:nvCxnSpPr>
          <p:spPr>
            <a:xfrm flipH="1">
              <a:off x="9872282" y="472916"/>
              <a:ext cx="118021" cy="131643"/>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cxnSp>
          <p:nvCxnSpPr>
            <p:cNvPr id="44" name="直線コネクタ 43">
              <a:extLst>
                <a:ext uri="{FF2B5EF4-FFF2-40B4-BE49-F238E27FC236}">
                  <a16:creationId xmlns:a16="http://schemas.microsoft.com/office/drawing/2014/main" id="{A0661D96-52B4-83E4-1E5B-942F1866FCDA}"/>
                </a:ext>
              </a:extLst>
            </p:cNvPr>
            <p:cNvCxnSpPr>
              <a:cxnSpLocks/>
            </p:cNvCxnSpPr>
            <p:nvPr/>
          </p:nvCxnSpPr>
          <p:spPr>
            <a:xfrm flipH="1">
              <a:off x="7131312" y="484470"/>
              <a:ext cx="2659148" cy="0"/>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sp>
          <p:nvSpPr>
            <p:cNvPr id="45" name="テキスト ボックス 44">
              <a:extLst>
                <a:ext uri="{FF2B5EF4-FFF2-40B4-BE49-F238E27FC236}">
                  <a16:creationId xmlns:a16="http://schemas.microsoft.com/office/drawing/2014/main" id="{F959AEAD-1337-2FB1-3102-7BB115B82DD0}"/>
                </a:ext>
              </a:extLst>
            </p:cNvPr>
            <p:cNvSpPr txBox="1"/>
            <p:nvPr/>
          </p:nvSpPr>
          <p:spPr>
            <a:xfrm>
              <a:off x="9885668" y="143253"/>
              <a:ext cx="2017334"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ご当地抽選会の景品に</a:t>
              </a:r>
            </a:p>
          </p:txBody>
        </p:sp>
        <p:cxnSp>
          <p:nvCxnSpPr>
            <p:cNvPr id="46" name="直線コネクタ 45">
              <a:extLst>
                <a:ext uri="{FF2B5EF4-FFF2-40B4-BE49-F238E27FC236}">
                  <a16:creationId xmlns:a16="http://schemas.microsoft.com/office/drawing/2014/main" id="{1B4CD084-20EE-AC0B-A9A4-D4345D715204}"/>
                </a:ext>
              </a:extLst>
            </p:cNvPr>
            <p:cNvCxnSpPr>
              <a:cxnSpLocks/>
            </p:cNvCxnSpPr>
            <p:nvPr/>
          </p:nvCxnSpPr>
          <p:spPr>
            <a:xfrm flipH="1">
              <a:off x="9982484" y="479497"/>
              <a:ext cx="1876339" cy="0"/>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grpSp>
      <p:pic>
        <p:nvPicPr>
          <p:cNvPr id="13" name="図 12">
            <a:extLst>
              <a:ext uri="{FF2B5EF4-FFF2-40B4-BE49-F238E27FC236}">
                <a16:creationId xmlns:a16="http://schemas.microsoft.com/office/drawing/2014/main" id="{E364B707-D6D6-26CD-7620-3E5306B584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9037" y="1528199"/>
            <a:ext cx="8636762" cy="5757841"/>
          </a:xfrm>
          <a:prstGeom prst="rect">
            <a:avLst/>
          </a:prstGeom>
        </p:spPr>
      </p:pic>
      <p:pic>
        <p:nvPicPr>
          <p:cNvPr id="15" name="図 14">
            <a:extLst>
              <a:ext uri="{FF2B5EF4-FFF2-40B4-BE49-F238E27FC236}">
                <a16:creationId xmlns:a16="http://schemas.microsoft.com/office/drawing/2014/main" id="{C3C708E4-9BE5-431B-8E8C-9ED7E74BFFB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374" y="52931"/>
            <a:ext cx="3041965" cy="1416716"/>
          </a:xfrm>
          <a:prstGeom prst="rect">
            <a:avLst/>
          </a:prstGeom>
        </p:spPr>
      </p:pic>
    </p:spTree>
    <p:extLst>
      <p:ext uri="{BB962C8B-B14F-4D97-AF65-F5344CB8AC3E}">
        <p14:creationId xmlns:p14="http://schemas.microsoft.com/office/powerpoint/2010/main" val="37326010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AB4FDA-6306-242B-FE63-664B956C3900}"/>
            </a:ext>
          </a:extLst>
        </p:cNvPr>
        <p:cNvGrpSpPr/>
        <p:nvPr/>
      </p:nvGrpSpPr>
      <p:grpSpPr>
        <a:xfrm>
          <a:off x="0" y="0"/>
          <a:ext cx="0" cy="0"/>
          <a:chOff x="0" y="0"/>
          <a:chExt cx="0" cy="0"/>
        </a:xfrm>
      </p:grpSpPr>
      <p:sp>
        <p:nvSpPr>
          <p:cNvPr id="79" name="直角三角形 78">
            <a:extLst>
              <a:ext uri="{FF2B5EF4-FFF2-40B4-BE49-F238E27FC236}">
                <a16:creationId xmlns:a16="http://schemas.microsoft.com/office/drawing/2014/main" id="{6EE620D8-DD8C-521D-3989-B25036A80DA3}"/>
              </a:ext>
            </a:extLst>
          </p:cNvPr>
          <p:cNvSpPr/>
          <p:nvPr/>
        </p:nvSpPr>
        <p:spPr>
          <a:xfrm rot="16200000">
            <a:off x="8943955" y="3610793"/>
            <a:ext cx="2465393" cy="4058048"/>
          </a:xfrm>
          <a:prstGeom prst="r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86" name="グループ化 85">
            <a:extLst>
              <a:ext uri="{FF2B5EF4-FFF2-40B4-BE49-F238E27FC236}">
                <a16:creationId xmlns:a16="http://schemas.microsoft.com/office/drawing/2014/main" id="{2F43EAE7-8B4B-0CFB-E232-B21F02F46908}"/>
              </a:ext>
            </a:extLst>
          </p:cNvPr>
          <p:cNvGrpSpPr/>
          <p:nvPr/>
        </p:nvGrpSpPr>
        <p:grpSpPr>
          <a:xfrm>
            <a:off x="7090001" y="668647"/>
            <a:ext cx="4808563" cy="461306"/>
            <a:chOff x="7094439" y="143253"/>
            <a:chExt cx="4808563" cy="461306"/>
          </a:xfrm>
        </p:grpSpPr>
        <p:sp>
          <p:nvSpPr>
            <p:cNvPr id="12" name="テキスト ボックス 11">
              <a:extLst>
                <a:ext uri="{FF2B5EF4-FFF2-40B4-BE49-F238E27FC236}">
                  <a16:creationId xmlns:a16="http://schemas.microsoft.com/office/drawing/2014/main" id="{B816F3F0-2B9F-CA02-5184-88B4CF76A55B}"/>
                </a:ext>
              </a:extLst>
            </p:cNvPr>
            <p:cNvSpPr txBox="1"/>
            <p:nvPr/>
          </p:nvSpPr>
          <p:spPr>
            <a:xfrm>
              <a:off x="7094439" y="149660"/>
              <a:ext cx="1584508"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来場記念品に</a:t>
              </a:r>
              <a:r>
                <a:rPr lang="ja-JP" altLang="en-US" sz="1400" dirty="0">
                  <a:solidFill>
                    <a:schemeClr val="bg1"/>
                  </a:solidFill>
                  <a:highlight>
                    <a:srgbClr val="FFFF00"/>
                  </a:highlight>
                  <a:latin typeface="BIZ UDPゴシック" panose="020B0400000000000000" pitchFamily="50" charset="-128"/>
                  <a:ea typeface="BIZ UDPゴシック" panose="020B0400000000000000" pitchFamily="50" charset="-128"/>
                </a:rPr>
                <a:t>　</a:t>
              </a:r>
            </a:p>
          </p:txBody>
        </p:sp>
        <p:sp>
          <p:nvSpPr>
            <p:cNvPr id="17" name="テキスト ボックス 16">
              <a:extLst>
                <a:ext uri="{FF2B5EF4-FFF2-40B4-BE49-F238E27FC236}">
                  <a16:creationId xmlns:a16="http://schemas.microsoft.com/office/drawing/2014/main" id="{C3937DC5-A78A-FFE9-3DCC-E02E5C0B1CA8}"/>
                </a:ext>
              </a:extLst>
            </p:cNvPr>
            <p:cNvSpPr txBox="1"/>
            <p:nvPr/>
          </p:nvSpPr>
          <p:spPr>
            <a:xfrm>
              <a:off x="8411131" y="148313"/>
              <a:ext cx="1830155"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見積もり特典に</a:t>
              </a:r>
            </a:p>
          </p:txBody>
        </p:sp>
        <p:cxnSp>
          <p:nvCxnSpPr>
            <p:cNvPr id="34" name="直線コネクタ 33">
              <a:extLst>
                <a:ext uri="{FF2B5EF4-FFF2-40B4-BE49-F238E27FC236}">
                  <a16:creationId xmlns:a16="http://schemas.microsoft.com/office/drawing/2014/main" id="{E4C6EA63-BA64-53F0-E852-7C163D810718}"/>
                </a:ext>
              </a:extLst>
            </p:cNvPr>
            <p:cNvCxnSpPr>
              <a:cxnSpLocks/>
            </p:cNvCxnSpPr>
            <p:nvPr/>
          </p:nvCxnSpPr>
          <p:spPr>
            <a:xfrm flipH="1">
              <a:off x="9872282" y="472916"/>
              <a:ext cx="118021" cy="131643"/>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66E89D36-3692-3F69-3C79-EC14027F057F}"/>
                </a:ext>
              </a:extLst>
            </p:cNvPr>
            <p:cNvCxnSpPr>
              <a:cxnSpLocks/>
            </p:cNvCxnSpPr>
            <p:nvPr/>
          </p:nvCxnSpPr>
          <p:spPr>
            <a:xfrm flipH="1">
              <a:off x="7131312" y="484470"/>
              <a:ext cx="2659148" cy="0"/>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sp>
          <p:nvSpPr>
            <p:cNvPr id="39" name="テキスト ボックス 38">
              <a:extLst>
                <a:ext uri="{FF2B5EF4-FFF2-40B4-BE49-F238E27FC236}">
                  <a16:creationId xmlns:a16="http://schemas.microsoft.com/office/drawing/2014/main" id="{BFDB1F71-1C2A-9073-B067-77217967F7B9}"/>
                </a:ext>
              </a:extLst>
            </p:cNvPr>
            <p:cNvSpPr txBox="1"/>
            <p:nvPr/>
          </p:nvSpPr>
          <p:spPr>
            <a:xfrm>
              <a:off x="9885668" y="143253"/>
              <a:ext cx="2017334"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ご当地抽選会の景品に</a:t>
              </a:r>
            </a:p>
          </p:txBody>
        </p:sp>
        <p:cxnSp>
          <p:nvCxnSpPr>
            <p:cNvPr id="43" name="直線コネクタ 42">
              <a:extLst>
                <a:ext uri="{FF2B5EF4-FFF2-40B4-BE49-F238E27FC236}">
                  <a16:creationId xmlns:a16="http://schemas.microsoft.com/office/drawing/2014/main" id="{CA8F342A-9558-314E-559E-871E4B0E92C7}"/>
                </a:ext>
              </a:extLst>
            </p:cNvPr>
            <p:cNvCxnSpPr>
              <a:cxnSpLocks/>
            </p:cNvCxnSpPr>
            <p:nvPr/>
          </p:nvCxnSpPr>
          <p:spPr>
            <a:xfrm flipH="1">
              <a:off x="9982484" y="479497"/>
              <a:ext cx="1876339" cy="0"/>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grpSp>
      <p:sp>
        <p:nvSpPr>
          <p:cNvPr id="45" name="正方形/長方形 44">
            <a:extLst>
              <a:ext uri="{FF2B5EF4-FFF2-40B4-BE49-F238E27FC236}">
                <a16:creationId xmlns:a16="http://schemas.microsoft.com/office/drawing/2014/main" id="{4210E7B3-94EA-B4E1-5F39-2050F9F544E3}"/>
              </a:ext>
            </a:extLst>
          </p:cNvPr>
          <p:cNvSpPr/>
          <p:nvPr/>
        </p:nvSpPr>
        <p:spPr>
          <a:xfrm>
            <a:off x="3887010" y="321725"/>
            <a:ext cx="1079075" cy="497439"/>
          </a:xfrm>
          <a:prstGeom prst="rect">
            <a:avLst/>
          </a:prstGeom>
          <a:solidFill>
            <a:srgbClr val="FF000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46" name="テキスト ボックス 45">
            <a:extLst>
              <a:ext uri="{FF2B5EF4-FFF2-40B4-BE49-F238E27FC236}">
                <a16:creationId xmlns:a16="http://schemas.microsoft.com/office/drawing/2014/main" id="{6CB10AF5-0777-19BA-611D-0936D0083FB2}"/>
              </a:ext>
            </a:extLst>
          </p:cNvPr>
          <p:cNvSpPr txBox="1"/>
          <p:nvPr/>
        </p:nvSpPr>
        <p:spPr>
          <a:xfrm>
            <a:off x="4106589" y="406118"/>
            <a:ext cx="646331" cy="369332"/>
          </a:xfrm>
          <a:prstGeom prst="rect">
            <a:avLst/>
          </a:prstGeom>
          <a:noFill/>
          <a:ln>
            <a:noFill/>
          </a:ln>
        </p:spPr>
        <p:txBody>
          <a:bodyPr wrap="none" rtlCol="0">
            <a:spAutoFit/>
          </a:bodyPr>
          <a:lstStyle/>
          <a:p>
            <a:r>
              <a:rPr lang="ja-JP" altLang="en-US" b="1" dirty="0">
                <a:solidFill>
                  <a:schemeClr val="bg1"/>
                </a:solidFill>
              </a:rPr>
              <a:t>秋田</a:t>
            </a:r>
            <a:endParaRPr kumimoji="1" lang="ja-JP" altLang="en-US" b="1" dirty="0">
              <a:solidFill>
                <a:schemeClr val="bg1"/>
              </a:solidFill>
            </a:endParaRPr>
          </a:p>
        </p:txBody>
      </p:sp>
      <p:sp>
        <p:nvSpPr>
          <p:cNvPr id="50" name="正方形/長方形 49">
            <a:extLst>
              <a:ext uri="{FF2B5EF4-FFF2-40B4-BE49-F238E27FC236}">
                <a16:creationId xmlns:a16="http://schemas.microsoft.com/office/drawing/2014/main" id="{A0000B90-A065-C788-69F5-F88AE0C5409A}"/>
              </a:ext>
            </a:extLst>
          </p:cNvPr>
          <p:cNvSpPr/>
          <p:nvPr/>
        </p:nvSpPr>
        <p:spPr>
          <a:xfrm>
            <a:off x="0" y="0"/>
            <a:ext cx="6777648" cy="6858000"/>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p>
        </p:txBody>
      </p:sp>
      <p:pic>
        <p:nvPicPr>
          <p:cNvPr id="16" name="図 15">
            <a:extLst>
              <a:ext uri="{FF2B5EF4-FFF2-40B4-BE49-F238E27FC236}">
                <a16:creationId xmlns:a16="http://schemas.microsoft.com/office/drawing/2014/main" id="{2B93E66C-F9BB-BBF0-FB7D-6E96BAF7448F}"/>
              </a:ext>
            </a:extLst>
          </p:cNvPr>
          <p:cNvPicPr>
            <a:picLocks noChangeAspect="1"/>
          </p:cNvPicPr>
          <p:nvPr/>
        </p:nvPicPr>
        <p:blipFill>
          <a:blip r:embed="rId2"/>
          <a:srcRect l="27531" t="19333" r="38537" b="12328"/>
          <a:stretch>
            <a:fillRect/>
          </a:stretch>
        </p:blipFill>
        <p:spPr>
          <a:xfrm>
            <a:off x="3832667" y="149660"/>
            <a:ext cx="2284433" cy="2587936"/>
          </a:xfrm>
          <a:prstGeom prst="rect">
            <a:avLst/>
          </a:prstGeom>
        </p:spPr>
      </p:pic>
      <p:pic>
        <p:nvPicPr>
          <p:cNvPr id="28" name="図 27">
            <a:extLst>
              <a:ext uri="{FF2B5EF4-FFF2-40B4-BE49-F238E27FC236}">
                <a16:creationId xmlns:a16="http://schemas.microsoft.com/office/drawing/2014/main" id="{98C174EE-A67B-CED0-C36D-50E3EEFD30FE}"/>
              </a:ext>
            </a:extLst>
          </p:cNvPr>
          <p:cNvPicPr>
            <a:picLocks noChangeAspect="1"/>
          </p:cNvPicPr>
          <p:nvPr/>
        </p:nvPicPr>
        <p:blipFill>
          <a:blip r:embed="rId3" cstate="print">
            <a:extLst>
              <a:ext uri="{28A0092B-C50C-407E-A947-70E740481C1C}">
                <a14:useLocalDpi xmlns:a14="http://schemas.microsoft.com/office/drawing/2010/main" val="0"/>
              </a:ext>
            </a:extLst>
          </a:blip>
          <a:srcRect t="15471" b="15740"/>
          <a:stretch>
            <a:fillRect/>
          </a:stretch>
        </p:blipFill>
        <p:spPr>
          <a:xfrm>
            <a:off x="209457" y="2045724"/>
            <a:ext cx="3432796" cy="4722791"/>
          </a:xfrm>
          <a:prstGeom prst="rect">
            <a:avLst/>
          </a:prstGeom>
        </p:spPr>
      </p:pic>
      <p:grpSp>
        <p:nvGrpSpPr>
          <p:cNvPr id="29" name="グループ化 28">
            <a:extLst>
              <a:ext uri="{FF2B5EF4-FFF2-40B4-BE49-F238E27FC236}">
                <a16:creationId xmlns:a16="http://schemas.microsoft.com/office/drawing/2014/main" id="{DF00875E-22A1-DD5D-0C20-2732E4BB201D}"/>
              </a:ext>
            </a:extLst>
          </p:cNvPr>
          <p:cNvGrpSpPr/>
          <p:nvPr/>
        </p:nvGrpSpPr>
        <p:grpSpPr>
          <a:xfrm>
            <a:off x="7048847" y="1796946"/>
            <a:ext cx="4906537" cy="4236904"/>
            <a:chOff x="6917406" y="1074859"/>
            <a:chExt cx="4906537" cy="4236904"/>
          </a:xfrm>
        </p:grpSpPr>
        <p:sp>
          <p:nvSpPr>
            <p:cNvPr id="30" name="object 258">
              <a:extLst>
                <a:ext uri="{FF2B5EF4-FFF2-40B4-BE49-F238E27FC236}">
                  <a16:creationId xmlns:a16="http://schemas.microsoft.com/office/drawing/2014/main" id="{0E6E7024-D6F2-2222-DB15-38EAB643A46A}"/>
                </a:ext>
              </a:extLst>
            </p:cNvPr>
            <p:cNvSpPr txBox="1"/>
            <p:nvPr/>
          </p:nvSpPr>
          <p:spPr>
            <a:xfrm>
              <a:off x="7088684" y="1074859"/>
              <a:ext cx="4106460" cy="569836"/>
            </a:xfrm>
            <a:prstGeom prst="rect">
              <a:avLst/>
            </a:prstGeom>
          </p:spPr>
          <p:txBody>
            <a:bodyPr vert="horz" wrap="square" lIns="0" tIns="12700" rIns="0" bIns="0" rtlCol="0">
              <a:spAutoFit/>
            </a:bodyPr>
            <a:lstStyle/>
            <a:p>
              <a:pPr marL="12700">
                <a:lnSpc>
                  <a:spcPts val="910"/>
                </a:lnSpc>
                <a:spcBef>
                  <a:spcPts val="100"/>
                </a:spcBef>
              </a:pPr>
              <a:r>
                <a:rPr lang="ja-JP" altLang="en-US" sz="2400" b="1" dirty="0">
                  <a:latin typeface="游ゴシック" panose="020B0400000000000000" pitchFamily="50" charset="-128"/>
                  <a:cs typeface="Microsoft JhengHei"/>
                </a:rPr>
                <a:t>秋田県産あきたこまち</a:t>
              </a:r>
              <a:endParaRPr lang="en-US" altLang="ja-JP" sz="2400" b="1" dirty="0">
                <a:latin typeface="游ゴシック" panose="020B0400000000000000" pitchFamily="50" charset="-128"/>
                <a:cs typeface="Microsoft JhengHei"/>
              </a:endParaRPr>
            </a:p>
            <a:p>
              <a:pPr marL="12700">
                <a:lnSpc>
                  <a:spcPts val="910"/>
                </a:lnSpc>
                <a:spcBef>
                  <a:spcPts val="100"/>
                </a:spcBef>
              </a:pPr>
              <a:endParaRPr lang="en-US" altLang="ja-JP" sz="2400" b="1" dirty="0">
                <a:latin typeface="游ゴシック" panose="020B0400000000000000" pitchFamily="50" charset="-128"/>
                <a:cs typeface="Microsoft JhengHei"/>
              </a:endParaRPr>
            </a:p>
            <a:p>
              <a:pPr marL="12700">
                <a:lnSpc>
                  <a:spcPts val="910"/>
                </a:lnSpc>
                <a:spcBef>
                  <a:spcPts val="100"/>
                </a:spcBef>
              </a:pPr>
              <a:endParaRPr lang="en-US" altLang="ja-JP" sz="2400" b="1" dirty="0">
                <a:latin typeface="游ゴシック" panose="020B0400000000000000" pitchFamily="50" charset="-128"/>
                <a:cs typeface="Microsoft JhengHei"/>
              </a:endParaRPr>
            </a:p>
            <a:p>
              <a:pPr marL="12700">
                <a:lnSpc>
                  <a:spcPts val="910"/>
                </a:lnSpc>
                <a:spcBef>
                  <a:spcPts val="100"/>
                </a:spcBef>
              </a:pPr>
              <a:r>
                <a:rPr lang="ja-JP" altLang="en-US" sz="2400" b="1" dirty="0">
                  <a:latin typeface="游ゴシック" panose="020B0400000000000000" pitchFamily="50" charset="-128"/>
                  <a:cs typeface="Microsoft JhengHei"/>
                </a:rPr>
                <a:t>産直ごはん</a:t>
              </a:r>
              <a:r>
                <a:rPr lang="en-US" altLang="ja-JP" sz="2400" b="1" dirty="0">
                  <a:latin typeface="游ゴシック" panose="020B0400000000000000" pitchFamily="50" charset="-128"/>
                  <a:cs typeface="Microsoft JhengHei"/>
                </a:rPr>
                <a:t>150g×3</a:t>
              </a:r>
              <a:r>
                <a:rPr lang="ja-JP" altLang="en-US" sz="2400" b="1" dirty="0">
                  <a:latin typeface="游ゴシック" panose="020B0400000000000000" pitchFamily="50" charset="-128"/>
                  <a:cs typeface="Microsoft JhengHei"/>
                </a:rPr>
                <a:t>食入り</a:t>
              </a:r>
            </a:p>
          </p:txBody>
        </p:sp>
        <p:sp>
          <p:nvSpPr>
            <p:cNvPr id="31" name="object 253">
              <a:extLst>
                <a:ext uri="{FF2B5EF4-FFF2-40B4-BE49-F238E27FC236}">
                  <a16:creationId xmlns:a16="http://schemas.microsoft.com/office/drawing/2014/main" id="{A3651B4A-2197-4CC5-45CD-C781FEB57FE9}"/>
                </a:ext>
              </a:extLst>
            </p:cNvPr>
            <p:cNvSpPr txBox="1"/>
            <p:nvPr/>
          </p:nvSpPr>
          <p:spPr>
            <a:xfrm>
              <a:off x="6979934" y="3050697"/>
              <a:ext cx="4638073" cy="153568"/>
            </a:xfrm>
            <a:prstGeom prst="rect">
              <a:avLst/>
            </a:prstGeom>
          </p:spPr>
          <p:txBody>
            <a:bodyPr vert="horz" wrap="square" lIns="0" tIns="13335" rIns="0" bIns="0" rtlCol="0">
              <a:spAutoFit/>
            </a:bodyPr>
            <a:lstStyle/>
            <a:p>
              <a:pPr marL="12700">
                <a:lnSpc>
                  <a:spcPts val="630"/>
                </a:lnSpc>
                <a:spcBef>
                  <a:spcPts val="105"/>
                </a:spcBef>
              </a:pPr>
              <a:r>
                <a:rPr lang="ja-JP" altLang="en-US" sz="2400" b="1" spc="50" dirty="0">
                  <a:solidFill>
                    <a:srgbClr val="00AEEF"/>
                  </a:solidFill>
                  <a:latin typeface="Microsoft JhengHei"/>
                  <a:cs typeface="Microsoft JhengHei"/>
                </a:rPr>
                <a:t>申込単位 </a:t>
              </a:r>
              <a:r>
                <a:rPr lang="en-US" altLang="ja-JP" sz="2400" b="1" spc="50" dirty="0">
                  <a:solidFill>
                    <a:srgbClr val="00AEEF"/>
                  </a:solidFill>
                  <a:latin typeface="Microsoft JhengHei"/>
                  <a:cs typeface="Microsoft JhengHei"/>
                </a:rPr>
                <a:t>80</a:t>
              </a:r>
              <a:r>
                <a:rPr lang="ja-JP" altLang="en-US" sz="2400" b="1" spc="50" dirty="0">
                  <a:solidFill>
                    <a:srgbClr val="00AEEF"/>
                  </a:solidFill>
                  <a:latin typeface="Microsoft JhengHei"/>
                  <a:cs typeface="Microsoft JhengHei"/>
                </a:rPr>
                <a:t>組</a:t>
              </a:r>
              <a:r>
                <a:rPr lang="en-US" altLang="ja-JP" sz="2400" b="1" spc="50" dirty="0">
                  <a:solidFill>
                    <a:srgbClr val="00AEEF"/>
                  </a:solidFill>
                  <a:latin typeface="Microsoft JhengHei"/>
                  <a:cs typeface="Microsoft JhengHei"/>
                </a:rPr>
                <a:t>(8×10</a:t>
              </a:r>
              <a:r>
                <a:rPr lang="ja-JP" altLang="en-US" sz="2400" b="1" spc="50" dirty="0">
                  <a:solidFill>
                    <a:srgbClr val="00AEEF"/>
                  </a:solidFill>
                  <a:latin typeface="Microsoft JhengHei"/>
                  <a:cs typeface="Microsoft JhengHei"/>
                </a:rPr>
                <a:t>カートン</a:t>
              </a:r>
              <a:r>
                <a:rPr lang="en-US" altLang="ja-JP" sz="2400" b="1" spc="50" dirty="0">
                  <a:solidFill>
                    <a:srgbClr val="00AEEF"/>
                  </a:solidFill>
                  <a:latin typeface="Microsoft JhengHei"/>
                  <a:cs typeface="Microsoft JhengHei"/>
                </a:rPr>
                <a:t>)</a:t>
              </a:r>
              <a:endParaRPr sz="2400" dirty="0">
                <a:latin typeface="Microsoft JhengHei"/>
                <a:cs typeface="Microsoft JhengHei"/>
              </a:endParaRPr>
            </a:p>
          </p:txBody>
        </p:sp>
        <p:sp>
          <p:nvSpPr>
            <p:cNvPr id="32" name="object 259">
              <a:extLst>
                <a:ext uri="{FF2B5EF4-FFF2-40B4-BE49-F238E27FC236}">
                  <a16:creationId xmlns:a16="http://schemas.microsoft.com/office/drawing/2014/main" id="{9D343AF9-1F15-2038-7A17-2FBA84D16A15}"/>
                </a:ext>
              </a:extLst>
            </p:cNvPr>
            <p:cNvSpPr/>
            <p:nvPr/>
          </p:nvSpPr>
          <p:spPr>
            <a:xfrm rot="10800000" flipV="1">
              <a:off x="7005843" y="1791817"/>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sp>
          <p:nvSpPr>
            <p:cNvPr id="38" name="object 260">
              <a:extLst>
                <a:ext uri="{FF2B5EF4-FFF2-40B4-BE49-F238E27FC236}">
                  <a16:creationId xmlns:a16="http://schemas.microsoft.com/office/drawing/2014/main" id="{7F9740B5-8C57-BB04-BCB6-0FE1B540B952}"/>
                </a:ext>
              </a:extLst>
            </p:cNvPr>
            <p:cNvSpPr txBox="1"/>
            <p:nvPr/>
          </p:nvSpPr>
          <p:spPr>
            <a:xfrm>
              <a:off x="9284242" y="2010779"/>
              <a:ext cx="2123803" cy="845103"/>
            </a:xfrm>
            <a:prstGeom prst="rect">
              <a:avLst/>
            </a:prstGeom>
          </p:spPr>
          <p:txBody>
            <a:bodyPr vert="horz" wrap="square" lIns="0" tIns="13970" rIns="0" bIns="0" rtlCol="0">
              <a:spAutoFit/>
            </a:bodyPr>
            <a:lstStyle/>
            <a:p>
              <a:pPr marL="12700" algn="ctr">
                <a:lnSpc>
                  <a:spcPct val="100000"/>
                </a:lnSpc>
                <a:spcBef>
                  <a:spcPts val="110"/>
                </a:spcBef>
                <a:tabLst>
                  <a:tab pos="915035" algn="l"/>
                </a:tabLst>
              </a:pPr>
              <a:r>
                <a:rPr sz="3200" b="1" spc="10" dirty="0">
                  <a:solidFill>
                    <a:srgbClr val="EC008C"/>
                  </a:solidFill>
                  <a:uFill>
                    <a:solidFill>
                      <a:srgbClr val="231F20"/>
                    </a:solidFill>
                  </a:uFill>
                  <a:latin typeface="Century Gothic"/>
                  <a:cs typeface="Century Gothic"/>
                </a:rPr>
                <a:t>¥</a:t>
              </a:r>
              <a:r>
                <a:rPr lang="en-US" altLang="ja-JP" sz="5400" b="1" spc="10" dirty="0">
                  <a:solidFill>
                    <a:srgbClr val="EC008C"/>
                  </a:solidFill>
                  <a:uFill>
                    <a:solidFill>
                      <a:srgbClr val="231F20"/>
                    </a:solidFill>
                  </a:uFill>
                  <a:latin typeface="Century Gothic"/>
                  <a:cs typeface="Century Gothic"/>
                </a:rPr>
                <a:t>549</a:t>
              </a:r>
              <a:endParaRPr sz="3600" dirty="0">
                <a:latin typeface="Century Gothic"/>
                <a:cs typeface="Century Gothic"/>
              </a:endParaRPr>
            </a:p>
          </p:txBody>
        </p:sp>
        <p:sp>
          <p:nvSpPr>
            <p:cNvPr id="41" name="object 261">
              <a:extLst>
                <a:ext uri="{FF2B5EF4-FFF2-40B4-BE49-F238E27FC236}">
                  <a16:creationId xmlns:a16="http://schemas.microsoft.com/office/drawing/2014/main" id="{A40341D3-84B9-032F-10D3-DA5FBA5C63F9}"/>
                </a:ext>
              </a:extLst>
            </p:cNvPr>
            <p:cNvSpPr txBox="1"/>
            <p:nvPr/>
          </p:nvSpPr>
          <p:spPr>
            <a:xfrm>
              <a:off x="7005843" y="1785998"/>
              <a:ext cx="1830155" cy="377026"/>
            </a:xfrm>
            <a:prstGeom prst="rect">
              <a:avLst/>
            </a:prstGeom>
            <a:solidFill>
              <a:schemeClr val="bg1"/>
            </a:solidFill>
            <a:ln w="3809">
              <a:solidFill>
                <a:srgbClr val="231F20"/>
              </a:solidFill>
            </a:ln>
          </p:spPr>
          <p:txBody>
            <a:bodyPr vert="horz" wrap="square" lIns="0" tIns="7620" rIns="0" bIns="0" rtlCol="0">
              <a:spAutoFit/>
            </a:bodyPr>
            <a:lstStyle/>
            <a:p>
              <a:pPr marL="23495" algn="dist">
                <a:lnSpc>
                  <a:spcPct val="100000"/>
                </a:lnSpc>
                <a:spcBef>
                  <a:spcPts val="60"/>
                </a:spcBef>
              </a:pPr>
              <a:r>
                <a:rPr lang="en-US" altLang="ja-JP" sz="2400" dirty="0">
                  <a:latin typeface="UD デジタル 教科書体 NK-R" panose="02020400000000000000" pitchFamily="18" charset="-128"/>
                  <a:ea typeface="UD デジタル 教科書体 NK-R" panose="02020400000000000000" pitchFamily="18" charset="-128"/>
                  <a:cs typeface="PMingLiU"/>
                </a:rPr>
                <a:t>2478291</a:t>
              </a:r>
              <a:endParaRPr sz="2400" dirty="0">
                <a:latin typeface="UD デジタル 教科書体 NK-R" panose="02020400000000000000" pitchFamily="18" charset="-128"/>
                <a:ea typeface="UD デジタル 教科書体 NK-R" panose="02020400000000000000" pitchFamily="18" charset="-128"/>
                <a:cs typeface="PMingLiU"/>
              </a:endParaRPr>
            </a:p>
          </p:txBody>
        </p:sp>
        <p:sp>
          <p:nvSpPr>
            <p:cNvPr id="42" name="テキスト ボックス 41">
              <a:extLst>
                <a:ext uri="{FF2B5EF4-FFF2-40B4-BE49-F238E27FC236}">
                  <a16:creationId xmlns:a16="http://schemas.microsoft.com/office/drawing/2014/main" id="{9578DD1E-AEE2-D4EF-D5F6-CCB811CA9788}"/>
                </a:ext>
              </a:extLst>
            </p:cNvPr>
            <p:cNvSpPr txBox="1"/>
            <p:nvPr/>
          </p:nvSpPr>
          <p:spPr>
            <a:xfrm flipH="1">
              <a:off x="11195144" y="1946171"/>
              <a:ext cx="461665" cy="1051821"/>
            </a:xfrm>
            <a:prstGeom prst="rect">
              <a:avLst/>
            </a:prstGeom>
            <a:noFill/>
          </p:spPr>
          <p:txBody>
            <a:bodyPr vert="eaVert" wrap="square" rtlCol="0">
              <a:spAutoFit/>
            </a:bodyPr>
            <a:lstStyle/>
            <a:p>
              <a:pPr lvl="0" defTabSz="914400" fontAlgn="base">
                <a:spcBef>
                  <a:spcPct val="0"/>
                </a:spcBef>
                <a:spcAft>
                  <a:spcPct val="0"/>
                </a:spcAft>
              </a:pPr>
              <a:r>
                <a:rPr kumimoji="1" lang="ja-JP" altLang="en-US" b="1" dirty="0">
                  <a:solidFill>
                    <a:srgbClr val="FF3399"/>
                  </a:solidFill>
                  <a:latin typeface="ＭＳ ゴシック" pitchFamily="49" charset="-128"/>
                  <a:ea typeface="ＭＳ ゴシック" pitchFamily="49" charset="-128"/>
                </a:rPr>
                <a:t>（税別）</a:t>
              </a:r>
            </a:p>
          </p:txBody>
        </p:sp>
        <p:sp>
          <p:nvSpPr>
            <p:cNvPr id="44" name="object 260">
              <a:extLst>
                <a:ext uri="{FF2B5EF4-FFF2-40B4-BE49-F238E27FC236}">
                  <a16:creationId xmlns:a16="http://schemas.microsoft.com/office/drawing/2014/main" id="{7A7D7105-FF15-C8AB-A26A-CFD726AFB251}"/>
                </a:ext>
              </a:extLst>
            </p:cNvPr>
            <p:cNvSpPr txBox="1"/>
            <p:nvPr/>
          </p:nvSpPr>
          <p:spPr>
            <a:xfrm>
              <a:off x="7005843" y="2521358"/>
              <a:ext cx="671054" cy="291105"/>
            </a:xfrm>
            <a:prstGeom prst="rect">
              <a:avLst/>
            </a:prstGeom>
          </p:spPr>
          <p:txBody>
            <a:bodyPr vert="horz" wrap="square" lIns="0" tIns="13970" rIns="0" bIns="0" rtlCol="0">
              <a:spAutoFit/>
            </a:bodyPr>
            <a:lstStyle/>
            <a:p>
              <a:pPr marL="12700">
                <a:lnSpc>
                  <a:spcPct val="100000"/>
                </a:lnSpc>
                <a:spcBef>
                  <a:spcPts val="110"/>
                </a:spcBef>
                <a:tabLst>
                  <a:tab pos="915035" algn="l"/>
                </a:tabLst>
              </a:pPr>
              <a:r>
                <a:rPr lang="en-US" altLang="ja-JP" dirty="0">
                  <a:latin typeface="Yu Gothic UI Semibold" panose="020B0700000000000000" pitchFamily="50" charset="-128"/>
                  <a:ea typeface="Yu Gothic UI Semibold" panose="020B0700000000000000" pitchFamily="50" charset="-128"/>
                  <a:cs typeface="Century Gothic"/>
                </a:rPr>
                <a:t>MKT</a:t>
              </a:r>
            </a:p>
          </p:txBody>
        </p:sp>
        <p:sp>
          <p:nvSpPr>
            <p:cNvPr id="48" name="object 259">
              <a:extLst>
                <a:ext uri="{FF2B5EF4-FFF2-40B4-BE49-F238E27FC236}">
                  <a16:creationId xmlns:a16="http://schemas.microsoft.com/office/drawing/2014/main" id="{83C3E6C9-91B0-637E-D38E-5D8EC4F5BCE8}"/>
                </a:ext>
              </a:extLst>
            </p:cNvPr>
            <p:cNvSpPr/>
            <p:nvPr/>
          </p:nvSpPr>
          <p:spPr>
            <a:xfrm rot="10800000" flipV="1">
              <a:off x="7005842" y="2831177"/>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grpSp>
          <p:nvGrpSpPr>
            <p:cNvPr id="49" name="グループ化 48">
              <a:extLst>
                <a:ext uri="{FF2B5EF4-FFF2-40B4-BE49-F238E27FC236}">
                  <a16:creationId xmlns:a16="http://schemas.microsoft.com/office/drawing/2014/main" id="{83CD69DB-B609-5F22-ED33-D2930B5749F2}"/>
                </a:ext>
              </a:extLst>
            </p:cNvPr>
            <p:cNvGrpSpPr/>
            <p:nvPr/>
          </p:nvGrpSpPr>
          <p:grpSpPr>
            <a:xfrm>
              <a:off x="9660386" y="1848614"/>
              <a:ext cx="1395000" cy="252313"/>
              <a:chOff x="9217441" y="528159"/>
              <a:chExt cx="1395000" cy="252313"/>
            </a:xfrm>
          </p:grpSpPr>
          <p:sp>
            <p:nvSpPr>
              <p:cNvPr id="77" name="角丸四角形 621">
                <a:extLst>
                  <a:ext uri="{FF2B5EF4-FFF2-40B4-BE49-F238E27FC236}">
                    <a16:creationId xmlns:a16="http://schemas.microsoft.com/office/drawing/2014/main" id="{1588CED6-332F-978B-220C-DF3788C06D53}"/>
                  </a:ext>
                </a:extLst>
              </p:cNvPr>
              <p:cNvSpPr/>
              <p:nvPr/>
            </p:nvSpPr>
            <p:spPr>
              <a:xfrm>
                <a:off x="9217441" y="528159"/>
                <a:ext cx="1299416" cy="248462"/>
              </a:xfrm>
              <a:prstGeom prst="roundRect">
                <a:avLst/>
              </a:prstGeom>
              <a:solidFill>
                <a:schemeClr val="bg1"/>
              </a:solidFill>
              <a:ln w="3175">
                <a:solidFill>
                  <a:srgbClr val="EC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8" name="object 258">
                <a:extLst>
                  <a:ext uri="{FF2B5EF4-FFF2-40B4-BE49-F238E27FC236}">
                    <a16:creationId xmlns:a16="http://schemas.microsoft.com/office/drawing/2014/main" id="{0FB5306E-075D-F758-2E4F-352EADE11208}"/>
                  </a:ext>
                </a:extLst>
              </p:cNvPr>
              <p:cNvSpPr txBox="1"/>
              <p:nvPr/>
            </p:nvSpPr>
            <p:spPr>
              <a:xfrm>
                <a:off x="9313025" y="623954"/>
                <a:ext cx="1299416" cy="156518"/>
              </a:xfrm>
              <a:prstGeom prst="rect">
                <a:avLst/>
              </a:prstGeom>
            </p:spPr>
            <p:txBody>
              <a:bodyPr vert="horz" wrap="square" lIns="0" tIns="12700" rIns="0" bIns="0" rtlCol="0">
                <a:spAutoFit/>
              </a:bodyPr>
              <a:lstStyle/>
              <a:p>
                <a:pPr marL="12700">
                  <a:lnSpc>
                    <a:spcPts val="910"/>
                  </a:lnSpc>
                  <a:spcBef>
                    <a:spcPts val="100"/>
                  </a:spcBef>
                </a:pPr>
                <a:r>
                  <a:rPr lang="ja-JP" altLang="en-US" sz="1600" b="1" dirty="0">
                    <a:solidFill>
                      <a:srgbClr val="EC008C"/>
                    </a:solidFill>
                    <a:latin typeface="游ゴシック" panose="020B0400000000000000" pitchFamily="50" charset="-128"/>
                    <a:cs typeface="Microsoft JhengHei"/>
                  </a:rPr>
                  <a:t>軽減税率</a:t>
                </a:r>
                <a:r>
                  <a:rPr lang="en-US" altLang="ja-JP" sz="1600" b="1" dirty="0">
                    <a:solidFill>
                      <a:srgbClr val="EC008C"/>
                    </a:solidFill>
                    <a:latin typeface="游ゴシック" panose="020B0400000000000000" pitchFamily="50" charset="-128"/>
                    <a:cs typeface="Microsoft JhengHei"/>
                  </a:rPr>
                  <a:t>8</a:t>
                </a:r>
                <a:r>
                  <a:rPr lang="ja-JP" altLang="en-US" sz="1600" b="1" dirty="0">
                    <a:solidFill>
                      <a:srgbClr val="EC008C"/>
                    </a:solidFill>
                    <a:latin typeface="游ゴシック" panose="020B0400000000000000" pitchFamily="50" charset="-128"/>
                    <a:cs typeface="Microsoft JhengHei"/>
                  </a:rPr>
                  <a:t>％</a:t>
                </a:r>
              </a:p>
            </p:txBody>
          </p:sp>
        </p:grpSp>
        <p:sp>
          <p:nvSpPr>
            <p:cNvPr id="51" name="object 254">
              <a:extLst>
                <a:ext uri="{FF2B5EF4-FFF2-40B4-BE49-F238E27FC236}">
                  <a16:creationId xmlns:a16="http://schemas.microsoft.com/office/drawing/2014/main" id="{44458331-568E-A435-FF33-58B3F58251CA}"/>
                </a:ext>
              </a:extLst>
            </p:cNvPr>
            <p:cNvSpPr txBox="1"/>
            <p:nvPr/>
          </p:nvSpPr>
          <p:spPr>
            <a:xfrm>
              <a:off x="6999592" y="3409692"/>
              <a:ext cx="4750856" cy="869918"/>
            </a:xfrm>
            <a:prstGeom prst="rect">
              <a:avLst/>
            </a:prstGeom>
          </p:spPr>
          <p:txBody>
            <a:bodyPr vert="horz" wrap="square" lIns="0" tIns="13335" rIns="0" bIns="0" rtlCol="0">
              <a:spAutoFit/>
            </a:bodyPr>
            <a:lstStyle/>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パッケージサイズ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11×17×8cm</a:t>
              </a: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荷姿　袋入り</a:t>
              </a: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賞味期間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300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日（残日数</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150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日以上）</a:t>
              </a:r>
              <a:endParaRPr lang="en-US" altLang="ja-JP" sz="2800" spc="5" dirty="0">
                <a:solidFill>
                  <a:srgbClr val="231F20"/>
                </a:solidFill>
                <a:latin typeface="游ゴシック Medium" panose="020B0500000000000000" pitchFamily="50" charset="-128"/>
                <a:ea typeface="游ゴシック Medium" panose="020B0500000000000000" pitchFamily="50" charset="-128"/>
                <a:cs typeface="PMingLiU"/>
              </a:endParaRPr>
            </a:p>
          </p:txBody>
        </p:sp>
        <p:grpSp>
          <p:nvGrpSpPr>
            <p:cNvPr id="52" name="グループ化 51">
              <a:extLst>
                <a:ext uri="{FF2B5EF4-FFF2-40B4-BE49-F238E27FC236}">
                  <a16:creationId xmlns:a16="http://schemas.microsoft.com/office/drawing/2014/main" id="{79FD52D7-BC45-D755-A501-E4450AAD276A}"/>
                </a:ext>
              </a:extLst>
            </p:cNvPr>
            <p:cNvGrpSpPr/>
            <p:nvPr/>
          </p:nvGrpSpPr>
          <p:grpSpPr>
            <a:xfrm>
              <a:off x="7073369" y="4941211"/>
              <a:ext cx="2312175" cy="370552"/>
              <a:chOff x="7151724" y="5983988"/>
              <a:chExt cx="2129979" cy="370552"/>
            </a:xfrm>
          </p:grpSpPr>
          <p:sp>
            <p:nvSpPr>
              <p:cNvPr id="75" name="テキスト ボックス 74">
                <a:extLst>
                  <a:ext uri="{FF2B5EF4-FFF2-40B4-BE49-F238E27FC236}">
                    <a16:creationId xmlns:a16="http://schemas.microsoft.com/office/drawing/2014/main" id="{17D71F55-0725-1A14-C64C-43D9E169A0CF}"/>
                  </a:ext>
                </a:extLst>
              </p:cNvPr>
              <p:cNvSpPr txBox="1"/>
              <p:nvPr/>
            </p:nvSpPr>
            <p:spPr>
              <a:xfrm>
                <a:off x="7166560" y="5983988"/>
                <a:ext cx="2115143" cy="370552"/>
              </a:xfrm>
              <a:prstGeom prst="rect">
                <a:avLst/>
              </a:prstGeom>
              <a:solidFill>
                <a:schemeClr val="bg1"/>
              </a:solidFill>
              <a:ln w="12700">
                <a:solidFill>
                  <a:srgbClr val="00AEEF"/>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76" name="object 254">
                <a:extLst>
                  <a:ext uri="{FF2B5EF4-FFF2-40B4-BE49-F238E27FC236}">
                    <a16:creationId xmlns:a16="http://schemas.microsoft.com/office/drawing/2014/main" id="{C300629F-0C3B-8607-DA2A-EF79B0267F3E}"/>
                  </a:ext>
                </a:extLst>
              </p:cNvPr>
              <p:cNvSpPr txBox="1"/>
              <p:nvPr/>
            </p:nvSpPr>
            <p:spPr>
              <a:xfrm>
                <a:off x="7151724" y="6191614"/>
                <a:ext cx="2109066" cy="151773"/>
              </a:xfrm>
              <a:prstGeom prst="rect">
                <a:avLst/>
              </a:prstGeom>
            </p:spPr>
            <p:txBody>
              <a:bodyPr vert="horz" wrap="square" lIns="0" tIns="13335" rIns="0" bIns="0" rtlCol="0">
                <a:spAutoFit/>
              </a:bodyPr>
              <a:lstStyle/>
              <a:p>
                <a:pPr marL="12700" algn="ctr">
                  <a:lnSpc>
                    <a:spcPts val="700"/>
                  </a:lnSpc>
                  <a:tabLst>
                    <a:tab pos="290830" algn="l"/>
                  </a:tabLst>
                </a:pP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出荷まで約</a:t>
                </a:r>
                <a:r>
                  <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rPr>
                  <a:t>4</a:t>
                </a: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日</a:t>
                </a:r>
                <a:endPar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grpSp>
        <p:grpSp>
          <p:nvGrpSpPr>
            <p:cNvPr id="63" name="グループ化 62">
              <a:extLst>
                <a:ext uri="{FF2B5EF4-FFF2-40B4-BE49-F238E27FC236}">
                  <a16:creationId xmlns:a16="http://schemas.microsoft.com/office/drawing/2014/main" id="{320FC9C9-840E-05B5-ACC0-ABB08B9B4BFD}"/>
                </a:ext>
              </a:extLst>
            </p:cNvPr>
            <p:cNvGrpSpPr/>
            <p:nvPr/>
          </p:nvGrpSpPr>
          <p:grpSpPr>
            <a:xfrm>
              <a:off x="6917406" y="4562653"/>
              <a:ext cx="2609952" cy="370552"/>
              <a:chOff x="8916045" y="5987830"/>
              <a:chExt cx="2109066" cy="370552"/>
            </a:xfrm>
          </p:grpSpPr>
          <p:sp>
            <p:nvSpPr>
              <p:cNvPr id="71" name="テキスト ボックス 70">
                <a:extLst>
                  <a:ext uri="{FF2B5EF4-FFF2-40B4-BE49-F238E27FC236}">
                    <a16:creationId xmlns:a16="http://schemas.microsoft.com/office/drawing/2014/main" id="{0B91B3FA-E477-AB69-1F84-2E27C0E44D6B}"/>
                  </a:ext>
                </a:extLst>
              </p:cNvPr>
              <p:cNvSpPr txBox="1"/>
              <p:nvPr/>
            </p:nvSpPr>
            <p:spPr>
              <a:xfrm>
                <a:off x="9054452" y="5987830"/>
                <a:ext cx="1856063" cy="370552"/>
              </a:xfrm>
              <a:prstGeom prst="rect">
                <a:avLst/>
              </a:prstGeom>
              <a:solidFill>
                <a:schemeClr val="bg1"/>
              </a:solidFill>
              <a:ln w="12700">
                <a:solidFill>
                  <a:srgbClr val="EC008C"/>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72" name="object 254">
                <a:extLst>
                  <a:ext uri="{FF2B5EF4-FFF2-40B4-BE49-F238E27FC236}">
                    <a16:creationId xmlns:a16="http://schemas.microsoft.com/office/drawing/2014/main" id="{5D8286BA-4DAB-943E-828C-3044DFA18F97}"/>
                  </a:ext>
                </a:extLst>
              </p:cNvPr>
              <p:cNvSpPr txBox="1"/>
              <p:nvPr/>
            </p:nvSpPr>
            <p:spPr>
              <a:xfrm>
                <a:off x="8916045" y="6195456"/>
                <a:ext cx="2109066" cy="151773"/>
              </a:xfrm>
              <a:prstGeom prst="rect">
                <a:avLst/>
              </a:prstGeom>
              <a:ln>
                <a:noFill/>
              </a:ln>
            </p:spPr>
            <p:txBody>
              <a:bodyPr vert="horz" wrap="square" lIns="0" tIns="13335" rIns="0" bIns="0" rtlCol="0">
                <a:spAutoFit/>
              </a:bodyPr>
              <a:lstStyle/>
              <a:p>
                <a:pPr marL="12700" algn="ctr">
                  <a:lnSpc>
                    <a:spcPts val="700"/>
                  </a:lnSpc>
                  <a:tabLst>
                    <a:tab pos="290830" algn="l"/>
                  </a:tabLst>
                </a:pPr>
                <a:r>
                  <a:rPr lang="ja-JP" altLang="en-US" sz="2000" spc="5" dirty="0">
                    <a:solidFill>
                      <a:srgbClr val="EC008C"/>
                    </a:solidFill>
                    <a:latin typeface="游ゴシック Medium" panose="020B0500000000000000" pitchFamily="50" charset="-128"/>
                    <a:ea typeface="游ゴシック Medium" panose="020B0500000000000000" pitchFamily="50" charset="-128"/>
                    <a:cs typeface="PMingLiU"/>
                  </a:rPr>
                  <a:t>カートン割れ不可</a:t>
                </a:r>
                <a:endParaRPr lang="en-US" altLang="ja-JP" sz="2000" spc="5" dirty="0">
                  <a:solidFill>
                    <a:srgbClr val="EC008C"/>
                  </a:solidFill>
                  <a:latin typeface="游ゴシック Medium" panose="020B0500000000000000" pitchFamily="50" charset="-128"/>
                  <a:ea typeface="游ゴシック Medium" panose="020B0500000000000000" pitchFamily="50" charset="-128"/>
                  <a:cs typeface="PMingLiU"/>
                </a:endParaRPr>
              </a:p>
            </p:txBody>
          </p:sp>
        </p:grpSp>
        <p:grpSp>
          <p:nvGrpSpPr>
            <p:cNvPr id="64" name="グループ化 63">
              <a:extLst>
                <a:ext uri="{FF2B5EF4-FFF2-40B4-BE49-F238E27FC236}">
                  <a16:creationId xmlns:a16="http://schemas.microsoft.com/office/drawing/2014/main" id="{24BC33FE-BFEA-98F5-A269-D925287DE587}"/>
                </a:ext>
              </a:extLst>
            </p:cNvPr>
            <p:cNvGrpSpPr/>
            <p:nvPr/>
          </p:nvGrpSpPr>
          <p:grpSpPr>
            <a:xfrm>
              <a:off x="9213991" y="4562653"/>
              <a:ext cx="2609952" cy="370552"/>
              <a:chOff x="8916045" y="5987830"/>
              <a:chExt cx="2109066" cy="370552"/>
            </a:xfrm>
          </p:grpSpPr>
          <p:sp>
            <p:nvSpPr>
              <p:cNvPr id="69" name="テキスト ボックス 68">
                <a:extLst>
                  <a:ext uri="{FF2B5EF4-FFF2-40B4-BE49-F238E27FC236}">
                    <a16:creationId xmlns:a16="http://schemas.microsoft.com/office/drawing/2014/main" id="{14417874-69D0-BA26-A46E-5650C81C0BB5}"/>
                  </a:ext>
                </a:extLst>
              </p:cNvPr>
              <p:cNvSpPr txBox="1"/>
              <p:nvPr/>
            </p:nvSpPr>
            <p:spPr>
              <a:xfrm>
                <a:off x="9054453" y="5987830"/>
                <a:ext cx="1856063" cy="370552"/>
              </a:xfrm>
              <a:prstGeom prst="rect">
                <a:avLst/>
              </a:prstGeom>
              <a:solidFill>
                <a:schemeClr val="bg1"/>
              </a:solidFill>
              <a:ln w="12700">
                <a:solidFill>
                  <a:srgbClr val="EC008C"/>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70" name="object 254">
                <a:extLst>
                  <a:ext uri="{FF2B5EF4-FFF2-40B4-BE49-F238E27FC236}">
                    <a16:creationId xmlns:a16="http://schemas.microsoft.com/office/drawing/2014/main" id="{BE7439B1-2460-41F7-8311-A4CB74F99842}"/>
                  </a:ext>
                </a:extLst>
              </p:cNvPr>
              <p:cNvSpPr txBox="1"/>
              <p:nvPr/>
            </p:nvSpPr>
            <p:spPr>
              <a:xfrm>
                <a:off x="8916045" y="6195456"/>
                <a:ext cx="2109066" cy="151773"/>
              </a:xfrm>
              <a:prstGeom prst="rect">
                <a:avLst/>
              </a:prstGeom>
              <a:ln>
                <a:noFill/>
              </a:ln>
            </p:spPr>
            <p:txBody>
              <a:bodyPr vert="horz" wrap="square" lIns="0" tIns="13335" rIns="0" bIns="0" rtlCol="0">
                <a:spAutoFit/>
              </a:bodyPr>
              <a:lstStyle/>
              <a:p>
                <a:pPr marL="12700" algn="ctr">
                  <a:lnSpc>
                    <a:spcPts val="700"/>
                  </a:lnSpc>
                  <a:tabLst>
                    <a:tab pos="290830" algn="l"/>
                  </a:tabLst>
                </a:pPr>
                <a:r>
                  <a:rPr lang="ja-JP" altLang="en-US" sz="2000" spc="5" dirty="0">
                    <a:solidFill>
                      <a:srgbClr val="EC008C"/>
                    </a:solidFill>
                    <a:latin typeface="游ゴシック Medium" panose="020B0500000000000000" pitchFamily="50" charset="-128"/>
                    <a:ea typeface="游ゴシック Medium" panose="020B0500000000000000" pitchFamily="50" charset="-128"/>
                    <a:cs typeface="PMingLiU"/>
                  </a:rPr>
                  <a:t>申込単位未満不可</a:t>
                </a:r>
                <a:endParaRPr lang="en-US" altLang="ja-JP" sz="2000" spc="5" dirty="0">
                  <a:solidFill>
                    <a:srgbClr val="EC008C"/>
                  </a:solidFill>
                  <a:latin typeface="游ゴシック Medium" panose="020B0500000000000000" pitchFamily="50" charset="-128"/>
                  <a:ea typeface="游ゴシック Medium" panose="020B0500000000000000" pitchFamily="50" charset="-128"/>
                  <a:cs typeface="PMingLiU"/>
                </a:endParaRPr>
              </a:p>
            </p:txBody>
          </p:sp>
        </p:grpSp>
      </p:grpSp>
      <p:pic>
        <p:nvPicPr>
          <p:cNvPr id="3" name="図 2">
            <a:extLst>
              <a:ext uri="{FF2B5EF4-FFF2-40B4-BE49-F238E27FC236}">
                <a16:creationId xmlns:a16="http://schemas.microsoft.com/office/drawing/2014/main" id="{A5B5AB57-E625-4A92-A275-85641C543E35}"/>
              </a:ext>
            </a:extLst>
          </p:cNvPr>
          <p:cNvPicPr>
            <a:picLocks noChangeAspect="1"/>
          </p:cNvPicPr>
          <p:nvPr/>
        </p:nvPicPr>
        <p:blipFill>
          <a:blip r:embed="rId4" cstate="print">
            <a:extLst>
              <a:ext uri="{28A0092B-C50C-407E-A947-70E740481C1C}">
                <a14:useLocalDpi xmlns:a14="http://schemas.microsoft.com/office/drawing/2010/main" val="0"/>
              </a:ext>
            </a:extLst>
          </a:blip>
          <a:srcRect t="11227" r="515" b="5845"/>
          <a:stretch>
            <a:fillRect/>
          </a:stretch>
        </p:blipFill>
        <p:spPr>
          <a:xfrm>
            <a:off x="3762751" y="4511385"/>
            <a:ext cx="2822345" cy="1961961"/>
          </a:xfrm>
          <a:prstGeom prst="rect">
            <a:avLst/>
          </a:prstGeom>
          <a:ln>
            <a:noFill/>
          </a:ln>
          <a:effectLst>
            <a:softEdge rad="112500"/>
          </a:effectLst>
        </p:spPr>
      </p:pic>
      <p:pic>
        <p:nvPicPr>
          <p:cNvPr id="2" name="図 1">
            <a:extLst>
              <a:ext uri="{FF2B5EF4-FFF2-40B4-BE49-F238E27FC236}">
                <a16:creationId xmlns:a16="http://schemas.microsoft.com/office/drawing/2014/main" id="{041336AC-2CF5-6233-3DD5-ECA6550EFC6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6699" y="149660"/>
            <a:ext cx="3041965" cy="1416716"/>
          </a:xfrm>
          <a:prstGeom prst="rect">
            <a:avLst/>
          </a:prstGeom>
        </p:spPr>
      </p:pic>
      <p:sp>
        <p:nvSpPr>
          <p:cNvPr id="4" name="テキスト ボックス 3">
            <a:extLst>
              <a:ext uri="{FF2B5EF4-FFF2-40B4-BE49-F238E27FC236}">
                <a16:creationId xmlns:a16="http://schemas.microsoft.com/office/drawing/2014/main" id="{7D0E7AA4-A9E4-1D5E-1F8B-AC247203A8B2}"/>
              </a:ext>
            </a:extLst>
          </p:cNvPr>
          <p:cNvSpPr txBox="1"/>
          <p:nvPr/>
        </p:nvSpPr>
        <p:spPr>
          <a:xfrm>
            <a:off x="3782011" y="3720079"/>
            <a:ext cx="2698086" cy="646331"/>
          </a:xfrm>
          <a:prstGeom prst="rect">
            <a:avLst/>
          </a:prstGeom>
          <a:noFill/>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電子レンジで手軽に食べられるパックごはん</a:t>
            </a:r>
          </a:p>
        </p:txBody>
      </p:sp>
    </p:spTree>
    <p:extLst>
      <p:ext uri="{BB962C8B-B14F-4D97-AF65-F5344CB8AC3E}">
        <p14:creationId xmlns:p14="http://schemas.microsoft.com/office/powerpoint/2010/main" val="18166157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2F3DC9-648D-C8FF-508D-CEB4DE275D59}"/>
            </a:ext>
          </a:extLst>
        </p:cNvPr>
        <p:cNvGrpSpPr/>
        <p:nvPr/>
      </p:nvGrpSpPr>
      <p:grpSpPr>
        <a:xfrm>
          <a:off x="0" y="0"/>
          <a:ext cx="0" cy="0"/>
          <a:chOff x="0" y="0"/>
          <a:chExt cx="0" cy="0"/>
        </a:xfrm>
      </p:grpSpPr>
      <p:sp>
        <p:nvSpPr>
          <p:cNvPr id="79" name="直角三角形 78">
            <a:extLst>
              <a:ext uri="{FF2B5EF4-FFF2-40B4-BE49-F238E27FC236}">
                <a16:creationId xmlns:a16="http://schemas.microsoft.com/office/drawing/2014/main" id="{5984A767-45B3-4CA6-00AA-7E39180E0B5A}"/>
              </a:ext>
            </a:extLst>
          </p:cNvPr>
          <p:cNvSpPr/>
          <p:nvPr/>
        </p:nvSpPr>
        <p:spPr>
          <a:xfrm rot="16200000">
            <a:off x="8943955" y="3610793"/>
            <a:ext cx="2465393" cy="4058048"/>
          </a:xfrm>
          <a:prstGeom prst="r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86" name="グループ化 85">
            <a:extLst>
              <a:ext uri="{FF2B5EF4-FFF2-40B4-BE49-F238E27FC236}">
                <a16:creationId xmlns:a16="http://schemas.microsoft.com/office/drawing/2014/main" id="{07EC5834-AAFC-A0E8-32FA-DB5AB29E7E81}"/>
              </a:ext>
            </a:extLst>
          </p:cNvPr>
          <p:cNvGrpSpPr/>
          <p:nvPr/>
        </p:nvGrpSpPr>
        <p:grpSpPr>
          <a:xfrm>
            <a:off x="7090001" y="668647"/>
            <a:ext cx="4808563" cy="461306"/>
            <a:chOff x="7094439" y="143253"/>
            <a:chExt cx="4808563" cy="461306"/>
          </a:xfrm>
        </p:grpSpPr>
        <p:sp>
          <p:nvSpPr>
            <p:cNvPr id="12" name="テキスト ボックス 11">
              <a:extLst>
                <a:ext uri="{FF2B5EF4-FFF2-40B4-BE49-F238E27FC236}">
                  <a16:creationId xmlns:a16="http://schemas.microsoft.com/office/drawing/2014/main" id="{08589C2E-87F4-22A7-6452-E0BDFFF55CBA}"/>
                </a:ext>
              </a:extLst>
            </p:cNvPr>
            <p:cNvSpPr txBox="1"/>
            <p:nvPr/>
          </p:nvSpPr>
          <p:spPr>
            <a:xfrm>
              <a:off x="7094439" y="149660"/>
              <a:ext cx="1584508"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来場記念品に</a:t>
              </a:r>
              <a:r>
                <a:rPr lang="ja-JP" altLang="en-US" sz="1400" dirty="0">
                  <a:solidFill>
                    <a:schemeClr val="bg1"/>
                  </a:solidFill>
                  <a:highlight>
                    <a:srgbClr val="FFFF00"/>
                  </a:highlight>
                  <a:latin typeface="BIZ UDPゴシック" panose="020B0400000000000000" pitchFamily="50" charset="-128"/>
                  <a:ea typeface="BIZ UDPゴシック" panose="020B0400000000000000" pitchFamily="50" charset="-128"/>
                </a:rPr>
                <a:t>　</a:t>
              </a:r>
            </a:p>
          </p:txBody>
        </p:sp>
        <p:sp>
          <p:nvSpPr>
            <p:cNvPr id="17" name="テキスト ボックス 16">
              <a:extLst>
                <a:ext uri="{FF2B5EF4-FFF2-40B4-BE49-F238E27FC236}">
                  <a16:creationId xmlns:a16="http://schemas.microsoft.com/office/drawing/2014/main" id="{EFA068E7-F0BA-54EB-8257-8888BE631838}"/>
                </a:ext>
              </a:extLst>
            </p:cNvPr>
            <p:cNvSpPr txBox="1"/>
            <p:nvPr/>
          </p:nvSpPr>
          <p:spPr>
            <a:xfrm>
              <a:off x="8411131" y="148313"/>
              <a:ext cx="1830155"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見積もり特典に</a:t>
              </a:r>
            </a:p>
          </p:txBody>
        </p:sp>
        <p:cxnSp>
          <p:nvCxnSpPr>
            <p:cNvPr id="34" name="直線コネクタ 33">
              <a:extLst>
                <a:ext uri="{FF2B5EF4-FFF2-40B4-BE49-F238E27FC236}">
                  <a16:creationId xmlns:a16="http://schemas.microsoft.com/office/drawing/2014/main" id="{4E592E19-F566-8754-6587-E4B64C1B0818}"/>
                </a:ext>
              </a:extLst>
            </p:cNvPr>
            <p:cNvCxnSpPr>
              <a:cxnSpLocks/>
            </p:cNvCxnSpPr>
            <p:nvPr/>
          </p:nvCxnSpPr>
          <p:spPr>
            <a:xfrm flipH="1">
              <a:off x="9872282" y="472916"/>
              <a:ext cx="118021" cy="131643"/>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A7E72472-286C-44BC-9E64-D675E3FE3F7E}"/>
                </a:ext>
              </a:extLst>
            </p:cNvPr>
            <p:cNvCxnSpPr>
              <a:cxnSpLocks/>
            </p:cNvCxnSpPr>
            <p:nvPr/>
          </p:nvCxnSpPr>
          <p:spPr>
            <a:xfrm flipH="1">
              <a:off x="7131312" y="484470"/>
              <a:ext cx="2659148" cy="0"/>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sp>
          <p:nvSpPr>
            <p:cNvPr id="39" name="テキスト ボックス 38">
              <a:extLst>
                <a:ext uri="{FF2B5EF4-FFF2-40B4-BE49-F238E27FC236}">
                  <a16:creationId xmlns:a16="http://schemas.microsoft.com/office/drawing/2014/main" id="{A3F8F3E2-C3F6-4C03-B382-3942886ECAD7}"/>
                </a:ext>
              </a:extLst>
            </p:cNvPr>
            <p:cNvSpPr txBox="1"/>
            <p:nvPr/>
          </p:nvSpPr>
          <p:spPr>
            <a:xfrm>
              <a:off x="9885668" y="143253"/>
              <a:ext cx="2017334"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ご当地抽選会の景品に</a:t>
              </a:r>
            </a:p>
          </p:txBody>
        </p:sp>
        <p:cxnSp>
          <p:nvCxnSpPr>
            <p:cNvPr id="43" name="直線コネクタ 42">
              <a:extLst>
                <a:ext uri="{FF2B5EF4-FFF2-40B4-BE49-F238E27FC236}">
                  <a16:creationId xmlns:a16="http://schemas.microsoft.com/office/drawing/2014/main" id="{6D4EB155-2C09-2159-47D0-8884C47BAD6D}"/>
                </a:ext>
              </a:extLst>
            </p:cNvPr>
            <p:cNvCxnSpPr>
              <a:cxnSpLocks/>
            </p:cNvCxnSpPr>
            <p:nvPr/>
          </p:nvCxnSpPr>
          <p:spPr>
            <a:xfrm flipH="1">
              <a:off x="9982484" y="479497"/>
              <a:ext cx="1876339" cy="0"/>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grpSp>
      <p:sp>
        <p:nvSpPr>
          <p:cNvPr id="45" name="正方形/長方形 44">
            <a:extLst>
              <a:ext uri="{FF2B5EF4-FFF2-40B4-BE49-F238E27FC236}">
                <a16:creationId xmlns:a16="http://schemas.microsoft.com/office/drawing/2014/main" id="{B123A9A6-359D-7F71-9364-24B276E82880}"/>
              </a:ext>
            </a:extLst>
          </p:cNvPr>
          <p:cNvSpPr/>
          <p:nvPr/>
        </p:nvSpPr>
        <p:spPr>
          <a:xfrm>
            <a:off x="3887010" y="321725"/>
            <a:ext cx="1079075" cy="497439"/>
          </a:xfrm>
          <a:prstGeom prst="rect">
            <a:avLst/>
          </a:prstGeom>
          <a:solidFill>
            <a:srgbClr val="FF000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46" name="テキスト ボックス 45">
            <a:extLst>
              <a:ext uri="{FF2B5EF4-FFF2-40B4-BE49-F238E27FC236}">
                <a16:creationId xmlns:a16="http://schemas.microsoft.com/office/drawing/2014/main" id="{032ACE1A-5C4B-7482-7C21-D2AA152CAC94}"/>
              </a:ext>
            </a:extLst>
          </p:cNvPr>
          <p:cNvSpPr txBox="1"/>
          <p:nvPr/>
        </p:nvSpPr>
        <p:spPr>
          <a:xfrm>
            <a:off x="4106589" y="406118"/>
            <a:ext cx="646331" cy="369332"/>
          </a:xfrm>
          <a:prstGeom prst="rect">
            <a:avLst/>
          </a:prstGeom>
          <a:noFill/>
          <a:ln>
            <a:noFill/>
          </a:ln>
        </p:spPr>
        <p:txBody>
          <a:bodyPr wrap="none" rtlCol="0">
            <a:spAutoFit/>
          </a:bodyPr>
          <a:lstStyle/>
          <a:p>
            <a:r>
              <a:rPr lang="ja-JP" altLang="en-US" b="1" dirty="0">
                <a:solidFill>
                  <a:schemeClr val="bg1"/>
                </a:solidFill>
              </a:rPr>
              <a:t>秋田</a:t>
            </a:r>
            <a:endParaRPr kumimoji="1" lang="ja-JP" altLang="en-US" b="1" dirty="0">
              <a:solidFill>
                <a:schemeClr val="bg1"/>
              </a:solidFill>
            </a:endParaRPr>
          </a:p>
        </p:txBody>
      </p:sp>
      <p:sp>
        <p:nvSpPr>
          <p:cNvPr id="50" name="正方形/長方形 49">
            <a:extLst>
              <a:ext uri="{FF2B5EF4-FFF2-40B4-BE49-F238E27FC236}">
                <a16:creationId xmlns:a16="http://schemas.microsoft.com/office/drawing/2014/main" id="{75365242-4B3F-DDB0-87BB-31E822B7CA0F}"/>
              </a:ext>
            </a:extLst>
          </p:cNvPr>
          <p:cNvSpPr/>
          <p:nvPr/>
        </p:nvSpPr>
        <p:spPr>
          <a:xfrm>
            <a:off x="0" y="0"/>
            <a:ext cx="6777648" cy="6858000"/>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p>
        </p:txBody>
      </p:sp>
      <p:pic>
        <p:nvPicPr>
          <p:cNvPr id="16" name="図 15">
            <a:extLst>
              <a:ext uri="{FF2B5EF4-FFF2-40B4-BE49-F238E27FC236}">
                <a16:creationId xmlns:a16="http://schemas.microsoft.com/office/drawing/2014/main" id="{B870A933-4546-68D9-A59A-312E54A5F40A}"/>
              </a:ext>
            </a:extLst>
          </p:cNvPr>
          <p:cNvPicPr>
            <a:picLocks noChangeAspect="1"/>
          </p:cNvPicPr>
          <p:nvPr/>
        </p:nvPicPr>
        <p:blipFill>
          <a:blip r:embed="rId2"/>
          <a:srcRect l="27531" t="19333" r="38537" b="12328"/>
          <a:stretch>
            <a:fillRect/>
          </a:stretch>
        </p:blipFill>
        <p:spPr>
          <a:xfrm>
            <a:off x="3832667" y="149660"/>
            <a:ext cx="2284433" cy="2587936"/>
          </a:xfrm>
          <a:prstGeom prst="rect">
            <a:avLst/>
          </a:prstGeom>
        </p:spPr>
      </p:pic>
      <p:grpSp>
        <p:nvGrpSpPr>
          <p:cNvPr id="29" name="グループ化 28">
            <a:extLst>
              <a:ext uri="{FF2B5EF4-FFF2-40B4-BE49-F238E27FC236}">
                <a16:creationId xmlns:a16="http://schemas.microsoft.com/office/drawing/2014/main" id="{A296A9F2-C399-9C8B-FE6A-1B3C8DB750EE}"/>
              </a:ext>
            </a:extLst>
          </p:cNvPr>
          <p:cNvGrpSpPr/>
          <p:nvPr/>
        </p:nvGrpSpPr>
        <p:grpSpPr>
          <a:xfrm>
            <a:off x="7048847" y="1796946"/>
            <a:ext cx="4906537" cy="4236904"/>
            <a:chOff x="6917406" y="1074859"/>
            <a:chExt cx="4906537" cy="4236904"/>
          </a:xfrm>
        </p:grpSpPr>
        <p:sp>
          <p:nvSpPr>
            <p:cNvPr id="30" name="object 258">
              <a:extLst>
                <a:ext uri="{FF2B5EF4-FFF2-40B4-BE49-F238E27FC236}">
                  <a16:creationId xmlns:a16="http://schemas.microsoft.com/office/drawing/2014/main" id="{3DF065F1-4FAA-1F8E-5C1E-0AD7D35C3892}"/>
                </a:ext>
              </a:extLst>
            </p:cNvPr>
            <p:cNvSpPr txBox="1"/>
            <p:nvPr/>
          </p:nvSpPr>
          <p:spPr>
            <a:xfrm>
              <a:off x="7088684" y="1074859"/>
              <a:ext cx="4106460" cy="569836"/>
            </a:xfrm>
            <a:prstGeom prst="rect">
              <a:avLst/>
            </a:prstGeom>
          </p:spPr>
          <p:txBody>
            <a:bodyPr vert="horz" wrap="square" lIns="0" tIns="12700" rIns="0" bIns="0" rtlCol="0">
              <a:spAutoFit/>
            </a:bodyPr>
            <a:lstStyle/>
            <a:p>
              <a:pPr marL="12700">
                <a:lnSpc>
                  <a:spcPts val="910"/>
                </a:lnSpc>
                <a:spcBef>
                  <a:spcPts val="100"/>
                </a:spcBef>
              </a:pPr>
              <a:r>
                <a:rPr lang="ja-JP" altLang="en-US" sz="2400" b="1" dirty="0">
                  <a:latin typeface="游ゴシック" panose="020B0400000000000000" pitchFamily="50" charset="-128"/>
                  <a:cs typeface="Microsoft JhengHei"/>
                </a:rPr>
                <a:t>秋田米　サキホコレ</a:t>
              </a:r>
              <a:endParaRPr lang="en-US" altLang="ja-JP" sz="2400" b="1" dirty="0">
                <a:latin typeface="游ゴシック" panose="020B0400000000000000" pitchFamily="50" charset="-128"/>
                <a:cs typeface="Microsoft JhengHei"/>
              </a:endParaRPr>
            </a:p>
            <a:p>
              <a:pPr marL="12700">
                <a:lnSpc>
                  <a:spcPts val="910"/>
                </a:lnSpc>
                <a:spcBef>
                  <a:spcPts val="100"/>
                </a:spcBef>
              </a:pPr>
              <a:endParaRPr lang="en-US" altLang="ja-JP" sz="2400" b="1" dirty="0">
                <a:latin typeface="游ゴシック" panose="020B0400000000000000" pitchFamily="50" charset="-128"/>
                <a:cs typeface="Microsoft JhengHei"/>
              </a:endParaRPr>
            </a:p>
            <a:p>
              <a:pPr marL="12700">
                <a:lnSpc>
                  <a:spcPts val="910"/>
                </a:lnSpc>
                <a:spcBef>
                  <a:spcPts val="100"/>
                </a:spcBef>
              </a:pPr>
              <a:endParaRPr lang="en-US" altLang="ja-JP" sz="2400" b="1" dirty="0">
                <a:latin typeface="游ゴシック" panose="020B0400000000000000" pitchFamily="50" charset="-128"/>
                <a:cs typeface="Microsoft JhengHei"/>
              </a:endParaRPr>
            </a:p>
            <a:p>
              <a:pPr marL="12700">
                <a:lnSpc>
                  <a:spcPts val="910"/>
                </a:lnSpc>
                <a:spcBef>
                  <a:spcPts val="100"/>
                </a:spcBef>
              </a:pPr>
              <a:r>
                <a:rPr lang="ja-JP" altLang="en-US" sz="2400" b="1" dirty="0">
                  <a:latin typeface="游ゴシック" panose="020B0400000000000000" pitchFamily="50" charset="-128"/>
                  <a:cs typeface="Microsoft JhengHei"/>
                </a:rPr>
                <a:t>パックごはん</a:t>
              </a:r>
              <a:r>
                <a:rPr lang="en-US" altLang="ja-JP" sz="2400" b="1" dirty="0">
                  <a:latin typeface="游ゴシック" panose="020B0400000000000000" pitchFamily="50" charset="-128"/>
                  <a:cs typeface="Microsoft JhengHei"/>
                </a:rPr>
                <a:t>150g×3</a:t>
              </a:r>
              <a:r>
                <a:rPr lang="ja-JP" altLang="en-US" sz="2400" b="1" dirty="0">
                  <a:latin typeface="游ゴシック" panose="020B0400000000000000" pitchFamily="50" charset="-128"/>
                  <a:cs typeface="Microsoft JhengHei"/>
                </a:rPr>
                <a:t>食入り</a:t>
              </a:r>
            </a:p>
          </p:txBody>
        </p:sp>
        <p:sp>
          <p:nvSpPr>
            <p:cNvPr id="31" name="object 253">
              <a:extLst>
                <a:ext uri="{FF2B5EF4-FFF2-40B4-BE49-F238E27FC236}">
                  <a16:creationId xmlns:a16="http://schemas.microsoft.com/office/drawing/2014/main" id="{79401B69-70D2-D19C-798E-600CF0FA0CCC}"/>
                </a:ext>
              </a:extLst>
            </p:cNvPr>
            <p:cNvSpPr txBox="1"/>
            <p:nvPr/>
          </p:nvSpPr>
          <p:spPr>
            <a:xfrm>
              <a:off x="6979934" y="3050697"/>
              <a:ext cx="4638073" cy="153568"/>
            </a:xfrm>
            <a:prstGeom prst="rect">
              <a:avLst/>
            </a:prstGeom>
          </p:spPr>
          <p:txBody>
            <a:bodyPr vert="horz" wrap="square" lIns="0" tIns="13335" rIns="0" bIns="0" rtlCol="0">
              <a:spAutoFit/>
            </a:bodyPr>
            <a:lstStyle/>
            <a:p>
              <a:pPr marL="12700">
                <a:lnSpc>
                  <a:spcPts val="630"/>
                </a:lnSpc>
                <a:spcBef>
                  <a:spcPts val="105"/>
                </a:spcBef>
              </a:pPr>
              <a:r>
                <a:rPr lang="ja-JP" altLang="en-US" sz="2400" b="1" spc="50" dirty="0">
                  <a:solidFill>
                    <a:srgbClr val="00AEEF"/>
                  </a:solidFill>
                  <a:latin typeface="Microsoft JhengHei"/>
                  <a:cs typeface="Microsoft JhengHei"/>
                </a:rPr>
                <a:t>申込単位 </a:t>
              </a:r>
              <a:r>
                <a:rPr lang="en-US" altLang="ja-JP" sz="2400" b="1" spc="50" dirty="0">
                  <a:solidFill>
                    <a:srgbClr val="00AEEF"/>
                  </a:solidFill>
                  <a:latin typeface="Microsoft JhengHei"/>
                  <a:cs typeface="Microsoft JhengHei"/>
                </a:rPr>
                <a:t>80</a:t>
              </a:r>
              <a:r>
                <a:rPr lang="ja-JP" altLang="en-US" sz="2400" b="1" spc="50" dirty="0">
                  <a:solidFill>
                    <a:srgbClr val="00AEEF"/>
                  </a:solidFill>
                  <a:latin typeface="Microsoft JhengHei"/>
                  <a:cs typeface="Microsoft JhengHei"/>
                </a:rPr>
                <a:t>組</a:t>
              </a:r>
              <a:r>
                <a:rPr lang="en-US" altLang="ja-JP" sz="2400" b="1" spc="50" dirty="0">
                  <a:solidFill>
                    <a:srgbClr val="00AEEF"/>
                  </a:solidFill>
                  <a:latin typeface="Microsoft JhengHei"/>
                  <a:cs typeface="Microsoft JhengHei"/>
                </a:rPr>
                <a:t>(8×10</a:t>
              </a:r>
              <a:r>
                <a:rPr lang="ja-JP" altLang="en-US" sz="2400" b="1" spc="50" dirty="0">
                  <a:solidFill>
                    <a:srgbClr val="00AEEF"/>
                  </a:solidFill>
                  <a:latin typeface="Microsoft JhengHei"/>
                  <a:cs typeface="Microsoft JhengHei"/>
                </a:rPr>
                <a:t>カートン</a:t>
              </a:r>
              <a:r>
                <a:rPr lang="en-US" altLang="ja-JP" sz="2400" b="1" spc="50" dirty="0">
                  <a:solidFill>
                    <a:srgbClr val="00AEEF"/>
                  </a:solidFill>
                  <a:latin typeface="Microsoft JhengHei"/>
                  <a:cs typeface="Microsoft JhengHei"/>
                </a:rPr>
                <a:t>)</a:t>
              </a:r>
              <a:endParaRPr sz="2400" dirty="0">
                <a:latin typeface="Microsoft JhengHei"/>
                <a:cs typeface="Microsoft JhengHei"/>
              </a:endParaRPr>
            </a:p>
          </p:txBody>
        </p:sp>
        <p:sp>
          <p:nvSpPr>
            <p:cNvPr id="32" name="object 259">
              <a:extLst>
                <a:ext uri="{FF2B5EF4-FFF2-40B4-BE49-F238E27FC236}">
                  <a16:creationId xmlns:a16="http://schemas.microsoft.com/office/drawing/2014/main" id="{2235F4C5-B77B-83F9-1674-204B24187646}"/>
                </a:ext>
              </a:extLst>
            </p:cNvPr>
            <p:cNvSpPr/>
            <p:nvPr/>
          </p:nvSpPr>
          <p:spPr>
            <a:xfrm rot="10800000" flipV="1">
              <a:off x="7005843" y="1791817"/>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sp>
          <p:nvSpPr>
            <p:cNvPr id="38" name="object 260">
              <a:extLst>
                <a:ext uri="{FF2B5EF4-FFF2-40B4-BE49-F238E27FC236}">
                  <a16:creationId xmlns:a16="http://schemas.microsoft.com/office/drawing/2014/main" id="{AAC7F09A-EC83-8E27-8A77-FB34E53F0A81}"/>
                </a:ext>
              </a:extLst>
            </p:cNvPr>
            <p:cNvSpPr txBox="1"/>
            <p:nvPr/>
          </p:nvSpPr>
          <p:spPr>
            <a:xfrm>
              <a:off x="9284242" y="2010779"/>
              <a:ext cx="2123803" cy="845103"/>
            </a:xfrm>
            <a:prstGeom prst="rect">
              <a:avLst/>
            </a:prstGeom>
          </p:spPr>
          <p:txBody>
            <a:bodyPr vert="horz" wrap="square" lIns="0" tIns="13970" rIns="0" bIns="0" rtlCol="0">
              <a:spAutoFit/>
            </a:bodyPr>
            <a:lstStyle/>
            <a:p>
              <a:pPr marL="12700" algn="ctr">
                <a:lnSpc>
                  <a:spcPct val="100000"/>
                </a:lnSpc>
                <a:spcBef>
                  <a:spcPts val="110"/>
                </a:spcBef>
                <a:tabLst>
                  <a:tab pos="915035" algn="l"/>
                </a:tabLst>
              </a:pPr>
              <a:r>
                <a:rPr sz="3200" b="1" spc="10" dirty="0">
                  <a:solidFill>
                    <a:srgbClr val="EC008C"/>
                  </a:solidFill>
                  <a:uFill>
                    <a:solidFill>
                      <a:srgbClr val="231F20"/>
                    </a:solidFill>
                  </a:uFill>
                  <a:latin typeface="Century Gothic"/>
                  <a:cs typeface="Century Gothic"/>
                </a:rPr>
                <a:t>¥</a:t>
              </a:r>
              <a:r>
                <a:rPr lang="en-US" altLang="ja-JP" sz="5400" b="1" spc="10" dirty="0">
                  <a:solidFill>
                    <a:srgbClr val="EC008C"/>
                  </a:solidFill>
                  <a:uFill>
                    <a:solidFill>
                      <a:srgbClr val="231F20"/>
                    </a:solidFill>
                  </a:uFill>
                  <a:latin typeface="Century Gothic"/>
                  <a:cs typeface="Century Gothic"/>
                </a:rPr>
                <a:t>569</a:t>
              </a:r>
              <a:endParaRPr sz="3600" dirty="0">
                <a:latin typeface="Century Gothic"/>
                <a:cs typeface="Century Gothic"/>
              </a:endParaRPr>
            </a:p>
          </p:txBody>
        </p:sp>
        <p:sp>
          <p:nvSpPr>
            <p:cNvPr id="41" name="object 261">
              <a:extLst>
                <a:ext uri="{FF2B5EF4-FFF2-40B4-BE49-F238E27FC236}">
                  <a16:creationId xmlns:a16="http://schemas.microsoft.com/office/drawing/2014/main" id="{F6DC3827-38EE-D19C-5D09-42450E05A2DA}"/>
                </a:ext>
              </a:extLst>
            </p:cNvPr>
            <p:cNvSpPr txBox="1"/>
            <p:nvPr/>
          </p:nvSpPr>
          <p:spPr>
            <a:xfrm>
              <a:off x="7005843" y="1785998"/>
              <a:ext cx="1830155" cy="377026"/>
            </a:xfrm>
            <a:prstGeom prst="rect">
              <a:avLst/>
            </a:prstGeom>
            <a:solidFill>
              <a:schemeClr val="bg1"/>
            </a:solidFill>
            <a:ln w="3809">
              <a:solidFill>
                <a:srgbClr val="231F20"/>
              </a:solidFill>
            </a:ln>
          </p:spPr>
          <p:txBody>
            <a:bodyPr vert="horz" wrap="square" lIns="0" tIns="7620" rIns="0" bIns="0" rtlCol="0">
              <a:spAutoFit/>
            </a:bodyPr>
            <a:lstStyle/>
            <a:p>
              <a:pPr marL="23495" algn="dist">
                <a:lnSpc>
                  <a:spcPct val="100000"/>
                </a:lnSpc>
                <a:spcBef>
                  <a:spcPts val="60"/>
                </a:spcBef>
              </a:pPr>
              <a:r>
                <a:rPr lang="en-US" altLang="ja-JP" sz="2400" dirty="0">
                  <a:latin typeface="UD デジタル 教科書体 NK-R" panose="02020400000000000000" pitchFamily="18" charset="-128"/>
                  <a:ea typeface="UD デジタル 教科書体 NK-R" panose="02020400000000000000" pitchFamily="18" charset="-128"/>
                  <a:cs typeface="PMingLiU"/>
                </a:rPr>
                <a:t>2790777</a:t>
              </a:r>
              <a:endParaRPr sz="2400" dirty="0">
                <a:latin typeface="UD デジタル 教科書体 NK-R" panose="02020400000000000000" pitchFamily="18" charset="-128"/>
                <a:ea typeface="UD デジタル 教科書体 NK-R" panose="02020400000000000000" pitchFamily="18" charset="-128"/>
                <a:cs typeface="PMingLiU"/>
              </a:endParaRPr>
            </a:p>
          </p:txBody>
        </p:sp>
        <p:sp>
          <p:nvSpPr>
            <p:cNvPr id="42" name="テキスト ボックス 41">
              <a:extLst>
                <a:ext uri="{FF2B5EF4-FFF2-40B4-BE49-F238E27FC236}">
                  <a16:creationId xmlns:a16="http://schemas.microsoft.com/office/drawing/2014/main" id="{DD7C8954-565E-EE9A-A47D-ADB9C496BD4D}"/>
                </a:ext>
              </a:extLst>
            </p:cNvPr>
            <p:cNvSpPr txBox="1"/>
            <p:nvPr/>
          </p:nvSpPr>
          <p:spPr>
            <a:xfrm flipH="1">
              <a:off x="11195144" y="1946171"/>
              <a:ext cx="461665" cy="1051821"/>
            </a:xfrm>
            <a:prstGeom prst="rect">
              <a:avLst/>
            </a:prstGeom>
            <a:noFill/>
          </p:spPr>
          <p:txBody>
            <a:bodyPr vert="eaVert" wrap="square" rtlCol="0">
              <a:spAutoFit/>
            </a:bodyPr>
            <a:lstStyle/>
            <a:p>
              <a:pPr lvl="0" defTabSz="914400" fontAlgn="base">
                <a:spcBef>
                  <a:spcPct val="0"/>
                </a:spcBef>
                <a:spcAft>
                  <a:spcPct val="0"/>
                </a:spcAft>
              </a:pPr>
              <a:r>
                <a:rPr kumimoji="1" lang="ja-JP" altLang="en-US" b="1" dirty="0">
                  <a:solidFill>
                    <a:srgbClr val="FF3399"/>
                  </a:solidFill>
                  <a:latin typeface="ＭＳ ゴシック" pitchFamily="49" charset="-128"/>
                  <a:ea typeface="ＭＳ ゴシック" pitchFamily="49" charset="-128"/>
                </a:rPr>
                <a:t>（税別）</a:t>
              </a:r>
            </a:p>
          </p:txBody>
        </p:sp>
        <p:sp>
          <p:nvSpPr>
            <p:cNvPr id="44" name="object 260">
              <a:extLst>
                <a:ext uri="{FF2B5EF4-FFF2-40B4-BE49-F238E27FC236}">
                  <a16:creationId xmlns:a16="http://schemas.microsoft.com/office/drawing/2014/main" id="{2FC5C953-EE52-992F-3C01-8C23D9C13B51}"/>
                </a:ext>
              </a:extLst>
            </p:cNvPr>
            <p:cNvSpPr txBox="1"/>
            <p:nvPr/>
          </p:nvSpPr>
          <p:spPr>
            <a:xfrm>
              <a:off x="7005843" y="2521358"/>
              <a:ext cx="671054" cy="291105"/>
            </a:xfrm>
            <a:prstGeom prst="rect">
              <a:avLst/>
            </a:prstGeom>
          </p:spPr>
          <p:txBody>
            <a:bodyPr vert="horz" wrap="square" lIns="0" tIns="13970" rIns="0" bIns="0" rtlCol="0">
              <a:spAutoFit/>
            </a:bodyPr>
            <a:lstStyle/>
            <a:p>
              <a:pPr marL="12700">
                <a:lnSpc>
                  <a:spcPct val="100000"/>
                </a:lnSpc>
                <a:spcBef>
                  <a:spcPts val="110"/>
                </a:spcBef>
                <a:tabLst>
                  <a:tab pos="915035" algn="l"/>
                </a:tabLst>
              </a:pPr>
              <a:r>
                <a:rPr lang="en-US" altLang="ja-JP" dirty="0">
                  <a:latin typeface="Yu Gothic UI Semibold" panose="020B0700000000000000" pitchFamily="50" charset="-128"/>
                  <a:ea typeface="Yu Gothic UI Semibold" panose="020B0700000000000000" pitchFamily="50" charset="-128"/>
                  <a:cs typeface="Century Gothic"/>
                </a:rPr>
                <a:t>MKT</a:t>
              </a:r>
            </a:p>
          </p:txBody>
        </p:sp>
        <p:sp>
          <p:nvSpPr>
            <p:cNvPr id="48" name="object 259">
              <a:extLst>
                <a:ext uri="{FF2B5EF4-FFF2-40B4-BE49-F238E27FC236}">
                  <a16:creationId xmlns:a16="http://schemas.microsoft.com/office/drawing/2014/main" id="{3A262F53-C0D3-10FC-43FE-5E304B0CD3D6}"/>
                </a:ext>
              </a:extLst>
            </p:cNvPr>
            <p:cNvSpPr/>
            <p:nvPr/>
          </p:nvSpPr>
          <p:spPr>
            <a:xfrm rot="10800000" flipV="1">
              <a:off x="7005842" y="2831177"/>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grpSp>
          <p:nvGrpSpPr>
            <p:cNvPr id="49" name="グループ化 48">
              <a:extLst>
                <a:ext uri="{FF2B5EF4-FFF2-40B4-BE49-F238E27FC236}">
                  <a16:creationId xmlns:a16="http://schemas.microsoft.com/office/drawing/2014/main" id="{E055E852-2798-89AA-94D2-7BF657C6C969}"/>
                </a:ext>
              </a:extLst>
            </p:cNvPr>
            <p:cNvGrpSpPr/>
            <p:nvPr/>
          </p:nvGrpSpPr>
          <p:grpSpPr>
            <a:xfrm>
              <a:off x="9660386" y="1848614"/>
              <a:ext cx="1395000" cy="252313"/>
              <a:chOff x="9217441" y="528159"/>
              <a:chExt cx="1395000" cy="252313"/>
            </a:xfrm>
          </p:grpSpPr>
          <p:sp>
            <p:nvSpPr>
              <p:cNvPr id="77" name="角丸四角形 621">
                <a:extLst>
                  <a:ext uri="{FF2B5EF4-FFF2-40B4-BE49-F238E27FC236}">
                    <a16:creationId xmlns:a16="http://schemas.microsoft.com/office/drawing/2014/main" id="{6932DEDA-8E4D-5BB5-1B97-C45D3056ACFC}"/>
                  </a:ext>
                </a:extLst>
              </p:cNvPr>
              <p:cNvSpPr/>
              <p:nvPr/>
            </p:nvSpPr>
            <p:spPr>
              <a:xfrm>
                <a:off x="9217441" y="528159"/>
                <a:ext cx="1299416" cy="248462"/>
              </a:xfrm>
              <a:prstGeom prst="roundRect">
                <a:avLst/>
              </a:prstGeom>
              <a:solidFill>
                <a:schemeClr val="bg1"/>
              </a:solidFill>
              <a:ln w="3175">
                <a:solidFill>
                  <a:srgbClr val="EC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8" name="object 258">
                <a:extLst>
                  <a:ext uri="{FF2B5EF4-FFF2-40B4-BE49-F238E27FC236}">
                    <a16:creationId xmlns:a16="http://schemas.microsoft.com/office/drawing/2014/main" id="{F5ACA60C-9213-5A70-6639-693B9FED5B38}"/>
                  </a:ext>
                </a:extLst>
              </p:cNvPr>
              <p:cNvSpPr txBox="1"/>
              <p:nvPr/>
            </p:nvSpPr>
            <p:spPr>
              <a:xfrm>
                <a:off x="9313025" y="623954"/>
                <a:ext cx="1299416" cy="156518"/>
              </a:xfrm>
              <a:prstGeom prst="rect">
                <a:avLst/>
              </a:prstGeom>
            </p:spPr>
            <p:txBody>
              <a:bodyPr vert="horz" wrap="square" lIns="0" tIns="12700" rIns="0" bIns="0" rtlCol="0">
                <a:spAutoFit/>
              </a:bodyPr>
              <a:lstStyle/>
              <a:p>
                <a:pPr marL="12700">
                  <a:lnSpc>
                    <a:spcPts val="910"/>
                  </a:lnSpc>
                  <a:spcBef>
                    <a:spcPts val="100"/>
                  </a:spcBef>
                </a:pPr>
                <a:r>
                  <a:rPr lang="ja-JP" altLang="en-US" sz="1600" b="1" dirty="0">
                    <a:solidFill>
                      <a:srgbClr val="EC008C"/>
                    </a:solidFill>
                    <a:latin typeface="游ゴシック" panose="020B0400000000000000" pitchFamily="50" charset="-128"/>
                    <a:cs typeface="Microsoft JhengHei"/>
                  </a:rPr>
                  <a:t>軽減税率</a:t>
                </a:r>
                <a:r>
                  <a:rPr lang="en-US" altLang="ja-JP" sz="1600" b="1" dirty="0">
                    <a:solidFill>
                      <a:srgbClr val="EC008C"/>
                    </a:solidFill>
                    <a:latin typeface="游ゴシック" panose="020B0400000000000000" pitchFamily="50" charset="-128"/>
                    <a:cs typeface="Microsoft JhengHei"/>
                  </a:rPr>
                  <a:t>8</a:t>
                </a:r>
                <a:r>
                  <a:rPr lang="ja-JP" altLang="en-US" sz="1600" b="1" dirty="0">
                    <a:solidFill>
                      <a:srgbClr val="EC008C"/>
                    </a:solidFill>
                    <a:latin typeface="游ゴシック" panose="020B0400000000000000" pitchFamily="50" charset="-128"/>
                    <a:cs typeface="Microsoft JhengHei"/>
                  </a:rPr>
                  <a:t>％</a:t>
                </a:r>
              </a:p>
            </p:txBody>
          </p:sp>
        </p:grpSp>
        <p:sp>
          <p:nvSpPr>
            <p:cNvPr id="51" name="object 254">
              <a:extLst>
                <a:ext uri="{FF2B5EF4-FFF2-40B4-BE49-F238E27FC236}">
                  <a16:creationId xmlns:a16="http://schemas.microsoft.com/office/drawing/2014/main" id="{53E02BA5-9601-3DA4-2841-79D84DE9E91E}"/>
                </a:ext>
              </a:extLst>
            </p:cNvPr>
            <p:cNvSpPr txBox="1"/>
            <p:nvPr/>
          </p:nvSpPr>
          <p:spPr>
            <a:xfrm>
              <a:off x="6999592" y="3409692"/>
              <a:ext cx="4750856" cy="869918"/>
            </a:xfrm>
            <a:prstGeom prst="rect">
              <a:avLst/>
            </a:prstGeom>
          </p:spPr>
          <p:txBody>
            <a:bodyPr vert="horz" wrap="square" lIns="0" tIns="13335" rIns="0" bIns="0" rtlCol="0">
              <a:spAutoFit/>
            </a:bodyPr>
            <a:lstStyle/>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パッケージサイズ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11×17×8cm</a:t>
              </a: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荷姿　袋入り</a:t>
              </a: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賞味期間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300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日（残日数</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150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日以上）</a:t>
              </a:r>
              <a:endParaRPr lang="en-US" altLang="ja-JP" sz="2800" spc="5" dirty="0">
                <a:solidFill>
                  <a:srgbClr val="231F20"/>
                </a:solidFill>
                <a:latin typeface="游ゴシック Medium" panose="020B0500000000000000" pitchFamily="50" charset="-128"/>
                <a:ea typeface="游ゴシック Medium" panose="020B0500000000000000" pitchFamily="50" charset="-128"/>
                <a:cs typeface="PMingLiU"/>
              </a:endParaRPr>
            </a:p>
          </p:txBody>
        </p:sp>
        <p:grpSp>
          <p:nvGrpSpPr>
            <p:cNvPr id="52" name="グループ化 51">
              <a:extLst>
                <a:ext uri="{FF2B5EF4-FFF2-40B4-BE49-F238E27FC236}">
                  <a16:creationId xmlns:a16="http://schemas.microsoft.com/office/drawing/2014/main" id="{EF2E7E3C-6F80-C657-E7D6-1D090FFFB5D5}"/>
                </a:ext>
              </a:extLst>
            </p:cNvPr>
            <p:cNvGrpSpPr/>
            <p:nvPr/>
          </p:nvGrpSpPr>
          <p:grpSpPr>
            <a:xfrm>
              <a:off x="7073369" y="4941211"/>
              <a:ext cx="2312175" cy="370552"/>
              <a:chOff x="7151724" y="5983988"/>
              <a:chExt cx="2129979" cy="370552"/>
            </a:xfrm>
          </p:grpSpPr>
          <p:sp>
            <p:nvSpPr>
              <p:cNvPr id="75" name="テキスト ボックス 74">
                <a:extLst>
                  <a:ext uri="{FF2B5EF4-FFF2-40B4-BE49-F238E27FC236}">
                    <a16:creationId xmlns:a16="http://schemas.microsoft.com/office/drawing/2014/main" id="{FA97CBB1-F829-03B3-ED25-9B38DDE73CC5}"/>
                  </a:ext>
                </a:extLst>
              </p:cNvPr>
              <p:cNvSpPr txBox="1"/>
              <p:nvPr/>
            </p:nvSpPr>
            <p:spPr>
              <a:xfrm>
                <a:off x="7166560" y="5983988"/>
                <a:ext cx="2115143" cy="370552"/>
              </a:xfrm>
              <a:prstGeom prst="rect">
                <a:avLst/>
              </a:prstGeom>
              <a:solidFill>
                <a:schemeClr val="bg1"/>
              </a:solidFill>
              <a:ln w="12700">
                <a:solidFill>
                  <a:srgbClr val="00AEEF"/>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76" name="object 254">
                <a:extLst>
                  <a:ext uri="{FF2B5EF4-FFF2-40B4-BE49-F238E27FC236}">
                    <a16:creationId xmlns:a16="http://schemas.microsoft.com/office/drawing/2014/main" id="{2E14A1D0-C634-92CE-9163-C34AA50F8FD4}"/>
                  </a:ext>
                </a:extLst>
              </p:cNvPr>
              <p:cNvSpPr txBox="1"/>
              <p:nvPr/>
            </p:nvSpPr>
            <p:spPr>
              <a:xfrm>
                <a:off x="7151724" y="6191614"/>
                <a:ext cx="2109066" cy="151773"/>
              </a:xfrm>
              <a:prstGeom prst="rect">
                <a:avLst/>
              </a:prstGeom>
            </p:spPr>
            <p:txBody>
              <a:bodyPr vert="horz" wrap="square" lIns="0" tIns="13335" rIns="0" bIns="0" rtlCol="0">
                <a:spAutoFit/>
              </a:bodyPr>
              <a:lstStyle/>
              <a:p>
                <a:pPr marL="12700" algn="ctr">
                  <a:lnSpc>
                    <a:spcPts val="700"/>
                  </a:lnSpc>
                  <a:tabLst>
                    <a:tab pos="290830" algn="l"/>
                  </a:tabLst>
                </a:pP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出荷まで約</a:t>
                </a:r>
                <a:r>
                  <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rPr>
                  <a:t>4</a:t>
                </a: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日</a:t>
                </a:r>
                <a:endPar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grpSp>
        <p:grpSp>
          <p:nvGrpSpPr>
            <p:cNvPr id="63" name="グループ化 62">
              <a:extLst>
                <a:ext uri="{FF2B5EF4-FFF2-40B4-BE49-F238E27FC236}">
                  <a16:creationId xmlns:a16="http://schemas.microsoft.com/office/drawing/2014/main" id="{C6765061-62C0-3FE4-9D33-D746B98EF062}"/>
                </a:ext>
              </a:extLst>
            </p:cNvPr>
            <p:cNvGrpSpPr/>
            <p:nvPr/>
          </p:nvGrpSpPr>
          <p:grpSpPr>
            <a:xfrm>
              <a:off x="6917406" y="4562653"/>
              <a:ext cx="2609952" cy="370552"/>
              <a:chOff x="8916045" y="5987830"/>
              <a:chExt cx="2109066" cy="370552"/>
            </a:xfrm>
          </p:grpSpPr>
          <p:sp>
            <p:nvSpPr>
              <p:cNvPr id="71" name="テキスト ボックス 70">
                <a:extLst>
                  <a:ext uri="{FF2B5EF4-FFF2-40B4-BE49-F238E27FC236}">
                    <a16:creationId xmlns:a16="http://schemas.microsoft.com/office/drawing/2014/main" id="{03CB8098-0A43-97C0-C8B7-7882B75342B5}"/>
                  </a:ext>
                </a:extLst>
              </p:cNvPr>
              <p:cNvSpPr txBox="1"/>
              <p:nvPr/>
            </p:nvSpPr>
            <p:spPr>
              <a:xfrm>
                <a:off x="9054452" y="5987830"/>
                <a:ext cx="1856063" cy="370552"/>
              </a:xfrm>
              <a:prstGeom prst="rect">
                <a:avLst/>
              </a:prstGeom>
              <a:solidFill>
                <a:schemeClr val="bg1"/>
              </a:solidFill>
              <a:ln w="12700">
                <a:solidFill>
                  <a:srgbClr val="EC008C"/>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72" name="object 254">
                <a:extLst>
                  <a:ext uri="{FF2B5EF4-FFF2-40B4-BE49-F238E27FC236}">
                    <a16:creationId xmlns:a16="http://schemas.microsoft.com/office/drawing/2014/main" id="{4AF2F5F6-C806-D8A3-2D26-9A361AA88475}"/>
                  </a:ext>
                </a:extLst>
              </p:cNvPr>
              <p:cNvSpPr txBox="1"/>
              <p:nvPr/>
            </p:nvSpPr>
            <p:spPr>
              <a:xfrm>
                <a:off x="8916045" y="6195456"/>
                <a:ext cx="2109066" cy="151773"/>
              </a:xfrm>
              <a:prstGeom prst="rect">
                <a:avLst/>
              </a:prstGeom>
              <a:ln>
                <a:noFill/>
              </a:ln>
            </p:spPr>
            <p:txBody>
              <a:bodyPr vert="horz" wrap="square" lIns="0" tIns="13335" rIns="0" bIns="0" rtlCol="0">
                <a:spAutoFit/>
              </a:bodyPr>
              <a:lstStyle/>
              <a:p>
                <a:pPr marL="12700" algn="ctr">
                  <a:lnSpc>
                    <a:spcPts val="700"/>
                  </a:lnSpc>
                  <a:tabLst>
                    <a:tab pos="290830" algn="l"/>
                  </a:tabLst>
                </a:pPr>
                <a:r>
                  <a:rPr lang="ja-JP" altLang="en-US" sz="2000" spc="5" dirty="0">
                    <a:solidFill>
                      <a:srgbClr val="EC008C"/>
                    </a:solidFill>
                    <a:latin typeface="游ゴシック Medium" panose="020B0500000000000000" pitchFamily="50" charset="-128"/>
                    <a:ea typeface="游ゴシック Medium" panose="020B0500000000000000" pitchFamily="50" charset="-128"/>
                    <a:cs typeface="PMingLiU"/>
                  </a:rPr>
                  <a:t>カートン割れ不可</a:t>
                </a:r>
                <a:endParaRPr lang="en-US" altLang="ja-JP" sz="2000" spc="5" dirty="0">
                  <a:solidFill>
                    <a:srgbClr val="EC008C"/>
                  </a:solidFill>
                  <a:latin typeface="游ゴシック Medium" panose="020B0500000000000000" pitchFamily="50" charset="-128"/>
                  <a:ea typeface="游ゴシック Medium" panose="020B0500000000000000" pitchFamily="50" charset="-128"/>
                  <a:cs typeface="PMingLiU"/>
                </a:endParaRPr>
              </a:p>
            </p:txBody>
          </p:sp>
        </p:grpSp>
        <p:grpSp>
          <p:nvGrpSpPr>
            <p:cNvPr id="64" name="グループ化 63">
              <a:extLst>
                <a:ext uri="{FF2B5EF4-FFF2-40B4-BE49-F238E27FC236}">
                  <a16:creationId xmlns:a16="http://schemas.microsoft.com/office/drawing/2014/main" id="{ACCF7ADF-793C-DB7F-15B9-E027BBA1762B}"/>
                </a:ext>
              </a:extLst>
            </p:cNvPr>
            <p:cNvGrpSpPr/>
            <p:nvPr/>
          </p:nvGrpSpPr>
          <p:grpSpPr>
            <a:xfrm>
              <a:off x="9213991" y="4562653"/>
              <a:ext cx="2609952" cy="370552"/>
              <a:chOff x="8916045" y="5987830"/>
              <a:chExt cx="2109066" cy="370552"/>
            </a:xfrm>
          </p:grpSpPr>
          <p:sp>
            <p:nvSpPr>
              <p:cNvPr id="69" name="テキスト ボックス 68">
                <a:extLst>
                  <a:ext uri="{FF2B5EF4-FFF2-40B4-BE49-F238E27FC236}">
                    <a16:creationId xmlns:a16="http://schemas.microsoft.com/office/drawing/2014/main" id="{B74B6EA8-63F0-2954-E394-E3CF41BB3E53}"/>
                  </a:ext>
                </a:extLst>
              </p:cNvPr>
              <p:cNvSpPr txBox="1"/>
              <p:nvPr/>
            </p:nvSpPr>
            <p:spPr>
              <a:xfrm>
                <a:off x="9054453" y="5987830"/>
                <a:ext cx="1856063" cy="370552"/>
              </a:xfrm>
              <a:prstGeom prst="rect">
                <a:avLst/>
              </a:prstGeom>
              <a:solidFill>
                <a:schemeClr val="bg1"/>
              </a:solidFill>
              <a:ln w="12700">
                <a:solidFill>
                  <a:srgbClr val="EC008C"/>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70" name="object 254">
                <a:extLst>
                  <a:ext uri="{FF2B5EF4-FFF2-40B4-BE49-F238E27FC236}">
                    <a16:creationId xmlns:a16="http://schemas.microsoft.com/office/drawing/2014/main" id="{61BB57CA-1B45-6301-DC89-B1BFFBD5EAF2}"/>
                  </a:ext>
                </a:extLst>
              </p:cNvPr>
              <p:cNvSpPr txBox="1"/>
              <p:nvPr/>
            </p:nvSpPr>
            <p:spPr>
              <a:xfrm>
                <a:off x="8916045" y="6195456"/>
                <a:ext cx="2109066" cy="151773"/>
              </a:xfrm>
              <a:prstGeom prst="rect">
                <a:avLst/>
              </a:prstGeom>
              <a:ln>
                <a:noFill/>
              </a:ln>
            </p:spPr>
            <p:txBody>
              <a:bodyPr vert="horz" wrap="square" lIns="0" tIns="13335" rIns="0" bIns="0" rtlCol="0">
                <a:spAutoFit/>
              </a:bodyPr>
              <a:lstStyle/>
              <a:p>
                <a:pPr marL="12700" algn="ctr">
                  <a:lnSpc>
                    <a:spcPts val="700"/>
                  </a:lnSpc>
                  <a:tabLst>
                    <a:tab pos="290830" algn="l"/>
                  </a:tabLst>
                </a:pPr>
                <a:r>
                  <a:rPr lang="ja-JP" altLang="en-US" sz="2000" spc="5" dirty="0">
                    <a:solidFill>
                      <a:srgbClr val="EC008C"/>
                    </a:solidFill>
                    <a:latin typeface="游ゴシック Medium" panose="020B0500000000000000" pitchFamily="50" charset="-128"/>
                    <a:ea typeface="游ゴシック Medium" panose="020B0500000000000000" pitchFamily="50" charset="-128"/>
                    <a:cs typeface="PMingLiU"/>
                  </a:rPr>
                  <a:t>申込単位未満不可</a:t>
                </a:r>
                <a:endParaRPr lang="en-US" altLang="ja-JP" sz="2000" spc="5" dirty="0">
                  <a:solidFill>
                    <a:srgbClr val="EC008C"/>
                  </a:solidFill>
                  <a:latin typeface="游ゴシック Medium" panose="020B0500000000000000" pitchFamily="50" charset="-128"/>
                  <a:ea typeface="游ゴシック Medium" panose="020B0500000000000000" pitchFamily="50" charset="-128"/>
                  <a:cs typeface="PMingLiU"/>
                </a:endParaRPr>
              </a:p>
            </p:txBody>
          </p:sp>
        </p:grpSp>
      </p:grpSp>
      <p:pic>
        <p:nvPicPr>
          <p:cNvPr id="2" name="図 1">
            <a:extLst>
              <a:ext uri="{FF2B5EF4-FFF2-40B4-BE49-F238E27FC236}">
                <a16:creationId xmlns:a16="http://schemas.microsoft.com/office/drawing/2014/main" id="{C002381A-0AE9-BB6E-0EA2-0BF0D32F4557}"/>
              </a:ext>
            </a:extLst>
          </p:cNvPr>
          <p:cNvPicPr>
            <a:picLocks noChangeAspect="1"/>
          </p:cNvPicPr>
          <p:nvPr/>
        </p:nvPicPr>
        <p:blipFill>
          <a:blip r:embed="rId3" cstate="print">
            <a:extLst>
              <a:ext uri="{28A0092B-C50C-407E-A947-70E740481C1C}">
                <a14:useLocalDpi xmlns:a14="http://schemas.microsoft.com/office/drawing/2010/main" val="0"/>
              </a:ext>
            </a:extLst>
          </a:blip>
          <a:srcRect t="11624" b="13102"/>
          <a:stretch>
            <a:fillRect/>
          </a:stretch>
        </p:blipFill>
        <p:spPr>
          <a:xfrm>
            <a:off x="267919" y="1705273"/>
            <a:ext cx="3296829" cy="4963312"/>
          </a:xfrm>
          <a:prstGeom prst="rect">
            <a:avLst/>
          </a:prstGeom>
        </p:spPr>
      </p:pic>
      <p:pic>
        <p:nvPicPr>
          <p:cNvPr id="4" name="図 3">
            <a:extLst>
              <a:ext uri="{FF2B5EF4-FFF2-40B4-BE49-F238E27FC236}">
                <a16:creationId xmlns:a16="http://schemas.microsoft.com/office/drawing/2014/main" id="{4C3A7A2C-5379-8F55-E692-7706BDD06B30}"/>
              </a:ext>
            </a:extLst>
          </p:cNvPr>
          <p:cNvPicPr>
            <a:picLocks noChangeAspect="1"/>
          </p:cNvPicPr>
          <p:nvPr/>
        </p:nvPicPr>
        <p:blipFill>
          <a:blip r:embed="rId4" cstate="print">
            <a:extLst>
              <a:ext uri="{28A0092B-C50C-407E-A947-70E740481C1C}">
                <a14:useLocalDpi xmlns:a14="http://schemas.microsoft.com/office/drawing/2010/main" val="0"/>
              </a:ext>
            </a:extLst>
          </a:blip>
          <a:srcRect b="13355"/>
          <a:stretch>
            <a:fillRect/>
          </a:stretch>
        </p:blipFill>
        <p:spPr>
          <a:xfrm>
            <a:off x="3691810" y="4642056"/>
            <a:ext cx="2924500" cy="1700620"/>
          </a:xfrm>
          <a:prstGeom prst="rect">
            <a:avLst/>
          </a:prstGeom>
          <a:ln>
            <a:noFill/>
          </a:ln>
          <a:effectLst>
            <a:softEdge rad="112500"/>
          </a:effectLst>
        </p:spPr>
      </p:pic>
      <p:pic>
        <p:nvPicPr>
          <p:cNvPr id="3" name="図 2">
            <a:extLst>
              <a:ext uri="{FF2B5EF4-FFF2-40B4-BE49-F238E27FC236}">
                <a16:creationId xmlns:a16="http://schemas.microsoft.com/office/drawing/2014/main" id="{C50AE2A3-6D0B-2412-8A3B-1F7A79F0132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7919" y="189415"/>
            <a:ext cx="3041965" cy="1416716"/>
          </a:xfrm>
          <a:prstGeom prst="rect">
            <a:avLst/>
          </a:prstGeom>
        </p:spPr>
      </p:pic>
      <p:sp>
        <p:nvSpPr>
          <p:cNvPr id="5" name="テキスト ボックス 4">
            <a:extLst>
              <a:ext uri="{FF2B5EF4-FFF2-40B4-BE49-F238E27FC236}">
                <a16:creationId xmlns:a16="http://schemas.microsoft.com/office/drawing/2014/main" id="{EB0499B8-E018-8C08-552A-B34F5F7843FA}"/>
              </a:ext>
            </a:extLst>
          </p:cNvPr>
          <p:cNvSpPr txBox="1"/>
          <p:nvPr/>
        </p:nvSpPr>
        <p:spPr>
          <a:xfrm>
            <a:off x="3767496" y="3857726"/>
            <a:ext cx="2698086" cy="646331"/>
          </a:xfrm>
          <a:prstGeom prst="rect">
            <a:avLst/>
          </a:prstGeom>
          <a:noFill/>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電子レンジで手軽に食べられるパックごはん</a:t>
            </a:r>
          </a:p>
        </p:txBody>
      </p:sp>
    </p:spTree>
    <p:extLst>
      <p:ext uri="{BB962C8B-B14F-4D97-AF65-F5344CB8AC3E}">
        <p14:creationId xmlns:p14="http://schemas.microsoft.com/office/powerpoint/2010/main" val="6812249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0BD571-879D-AA09-0C7D-1D91A2C603BC}"/>
            </a:ext>
          </a:extLst>
        </p:cNvPr>
        <p:cNvGrpSpPr/>
        <p:nvPr/>
      </p:nvGrpSpPr>
      <p:grpSpPr>
        <a:xfrm>
          <a:off x="0" y="0"/>
          <a:ext cx="0" cy="0"/>
          <a:chOff x="0" y="0"/>
          <a:chExt cx="0" cy="0"/>
        </a:xfrm>
      </p:grpSpPr>
      <p:sp>
        <p:nvSpPr>
          <p:cNvPr id="79" name="直角三角形 78">
            <a:extLst>
              <a:ext uri="{FF2B5EF4-FFF2-40B4-BE49-F238E27FC236}">
                <a16:creationId xmlns:a16="http://schemas.microsoft.com/office/drawing/2014/main" id="{D8AD6DB7-3C75-EEE5-99DA-9BFFFCF20D61}"/>
              </a:ext>
            </a:extLst>
          </p:cNvPr>
          <p:cNvSpPr/>
          <p:nvPr/>
        </p:nvSpPr>
        <p:spPr>
          <a:xfrm rot="16200000">
            <a:off x="8943955" y="3610793"/>
            <a:ext cx="2465393" cy="4058048"/>
          </a:xfrm>
          <a:prstGeom prst="r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86" name="グループ化 85">
            <a:extLst>
              <a:ext uri="{FF2B5EF4-FFF2-40B4-BE49-F238E27FC236}">
                <a16:creationId xmlns:a16="http://schemas.microsoft.com/office/drawing/2014/main" id="{C82676DF-7AB7-394A-9F2B-49B479E4EF47}"/>
              </a:ext>
            </a:extLst>
          </p:cNvPr>
          <p:cNvGrpSpPr/>
          <p:nvPr/>
        </p:nvGrpSpPr>
        <p:grpSpPr>
          <a:xfrm>
            <a:off x="7090525" y="508083"/>
            <a:ext cx="4808563" cy="461306"/>
            <a:chOff x="7094439" y="143253"/>
            <a:chExt cx="4808563" cy="461306"/>
          </a:xfrm>
        </p:grpSpPr>
        <p:sp>
          <p:nvSpPr>
            <p:cNvPr id="12" name="テキスト ボックス 11">
              <a:extLst>
                <a:ext uri="{FF2B5EF4-FFF2-40B4-BE49-F238E27FC236}">
                  <a16:creationId xmlns:a16="http://schemas.microsoft.com/office/drawing/2014/main" id="{C2342610-23F3-034E-C58F-3240229553B0}"/>
                </a:ext>
              </a:extLst>
            </p:cNvPr>
            <p:cNvSpPr txBox="1"/>
            <p:nvPr/>
          </p:nvSpPr>
          <p:spPr>
            <a:xfrm>
              <a:off x="7094439" y="149660"/>
              <a:ext cx="1584508"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成約記念品に</a:t>
              </a:r>
              <a:r>
                <a:rPr lang="ja-JP" altLang="en-US" sz="1400" dirty="0">
                  <a:solidFill>
                    <a:schemeClr val="bg1"/>
                  </a:solidFill>
                  <a:highlight>
                    <a:srgbClr val="FFFF00"/>
                  </a:highlight>
                  <a:latin typeface="BIZ UDPゴシック" panose="020B0400000000000000" pitchFamily="50" charset="-128"/>
                  <a:ea typeface="BIZ UDPゴシック" panose="020B0400000000000000" pitchFamily="50" charset="-128"/>
                </a:rPr>
                <a:t>　</a:t>
              </a:r>
            </a:p>
          </p:txBody>
        </p:sp>
        <p:sp>
          <p:nvSpPr>
            <p:cNvPr id="17" name="テキスト ボックス 16">
              <a:extLst>
                <a:ext uri="{FF2B5EF4-FFF2-40B4-BE49-F238E27FC236}">
                  <a16:creationId xmlns:a16="http://schemas.microsoft.com/office/drawing/2014/main" id="{D7B3E414-E77A-8783-B37F-1E690054AF5A}"/>
                </a:ext>
              </a:extLst>
            </p:cNvPr>
            <p:cNvSpPr txBox="1"/>
            <p:nvPr/>
          </p:nvSpPr>
          <p:spPr>
            <a:xfrm>
              <a:off x="8411131" y="148313"/>
              <a:ext cx="1830155"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見積もり特典に</a:t>
              </a:r>
            </a:p>
          </p:txBody>
        </p:sp>
        <p:cxnSp>
          <p:nvCxnSpPr>
            <p:cNvPr id="34" name="直線コネクタ 33">
              <a:extLst>
                <a:ext uri="{FF2B5EF4-FFF2-40B4-BE49-F238E27FC236}">
                  <a16:creationId xmlns:a16="http://schemas.microsoft.com/office/drawing/2014/main" id="{0C562216-BF07-088C-9197-01377B5871C5}"/>
                </a:ext>
              </a:extLst>
            </p:cNvPr>
            <p:cNvCxnSpPr>
              <a:cxnSpLocks/>
            </p:cNvCxnSpPr>
            <p:nvPr/>
          </p:nvCxnSpPr>
          <p:spPr>
            <a:xfrm flipH="1">
              <a:off x="9872282" y="472916"/>
              <a:ext cx="118021" cy="131643"/>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D93B9C3B-CDEC-9ACF-0624-454C04D4F6ED}"/>
                </a:ext>
              </a:extLst>
            </p:cNvPr>
            <p:cNvCxnSpPr>
              <a:cxnSpLocks/>
            </p:cNvCxnSpPr>
            <p:nvPr/>
          </p:nvCxnSpPr>
          <p:spPr>
            <a:xfrm flipH="1">
              <a:off x="7131312" y="484470"/>
              <a:ext cx="2659148" cy="0"/>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sp>
          <p:nvSpPr>
            <p:cNvPr id="39" name="テキスト ボックス 38">
              <a:extLst>
                <a:ext uri="{FF2B5EF4-FFF2-40B4-BE49-F238E27FC236}">
                  <a16:creationId xmlns:a16="http://schemas.microsoft.com/office/drawing/2014/main" id="{7F2391DB-FA95-C231-EB8A-6F6F1D74610C}"/>
                </a:ext>
              </a:extLst>
            </p:cNvPr>
            <p:cNvSpPr txBox="1"/>
            <p:nvPr/>
          </p:nvSpPr>
          <p:spPr>
            <a:xfrm>
              <a:off x="9885668" y="143253"/>
              <a:ext cx="2017334"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ご当地抽選会の景品に</a:t>
              </a:r>
            </a:p>
          </p:txBody>
        </p:sp>
        <p:cxnSp>
          <p:nvCxnSpPr>
            <p:cNvPr id="43" name="直線コネクタ 42">
              <a:extLst>
                <a:ext uri="{FF2B5EF4-FFF2-40B4-BE49-F238E27FC236}">
                  <a16:creationId xmlns:a16="http://schemas.microsoft.com/office/drawing/2014/main" id="{33E25975-CE0E-A50F-603C-2643972842F9}"/>
                </a:ext>
              </a:extLst>
            </p:cNvPr>
            <p:cNvCxnSpPr>
              <a:cxnSpLocks/>
            </p:cNvCxnSpPr>
            <p:nvPr/>
          </p:nvCxnSpPr>
          <p:spPr>
            <a:xfrm flipH="1">
              <a:off x="9982484" y="479497"/>
              <a:ext cx="1876339" cy="0"/>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grpSp>
      <p:sp>
        <p:nvSpPr>
          <p:cNvPr id="45" name="正方形/長方形 44">
            <a:extLst>
              <a:ext uri="{FF2B5EF4-FFF2-40B4-BE49-F238E27FC236}">
                <a16:creationId xmlns:a16="http://schemas.microsoft.com/office/drawing/2014/main" id="{03EB6152-BE84-C755-551F-4E44EE9D91C9}"/>
              </a:ext>
            </a:extLst>
          </p:cNvPr>
          <p:cNvSpPr/>
          <p:nvPr/>
        </p:nvSpPr>
        <p:spPr>
          <a:xfrm>
            <a:off x="3887010" y="321725"/>
            <a:ext cx="1079075" cy="497439"/>
          </a:xfrm>
          <a:prstGeom prst="rect">
            <a:avLst/>
          </a:prstGeom>
          <a:solidFill>
            <a:srgbClr val="FF000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46" name="テキスト ボックス 45">
            <a:extLst>
              <a:ext uri="{FF2B5EF4-FFF2-40B4-BE49-F238E27FC236}">
                <a16:creationId xmlns:a16="http://schemas.microsoft.com/office/drawing/2014/main" id="{95F4971D-EE28-C7B1-61B9-08D982A7A462}"/>
              </a:ext>
            </a:extLst>
          </p:cNvPr>
          <p:cNvSpPr txBox="1"/>
          <p:nvPr/>
        </p:nvSpPr>
        <p:spPr>
          <a:xfrm>
            <a:off x="4106589" y="406118"/>
            <a:ext cx="646331" cy="369332"/>
          </a:xfrm>
          <a:prstGeom prst="rect">
            <a:avLst/>
          </a:prstGeom>
          <a:noFill/>
          <a:ln>
            <a:noFill/>
          </a:ln>
        </p:spPr>
        <p:txBody>
          <a:bodyPr wrap="none" rtlCol="0">
            <a:spAutoFit/>
          </a:bodyPr>
          <a:lstStyle/>
          <a:p>
            <a:r>
              <a:rPr lang="ja-JP" altLang="en-US" b="1" dirty="0">
                <a:solidFill>
                  <a:schemeClr val="bg1"/>
                </a:solidFill>
              </a:rPr>
              <a:t>秋田</a:t>
            </a:r>
            <a:endParaRPr kumimoji="1" lang="ja-JP" altLang="en-US" b="1" dirty="0">
              <a:solidFill>
                <a:schemeClr val="bg1"/>
              </a:solidFill>
            </a:endParaRPr>
          </a:p>
        </p:txBody>
      </p:sp>
      <p:sp>
        <p:nvSpPr>
          <p:cNvPr id="50" name="正方形/長方形 49">
            <a:extLst>
              <a:ext uri="{FF2B5EF4-FFF2-40B4-BE49-F238E27FC236}">
                <a16:creationId xmlns:a16="http://schemas.microsoft.com/office/drawing/2014/main" id="{BC4B812C-C584-D5D1-C992-0F6015B21634}"/>
              </a:ext>
            </a:extLst>
          </p:cNvPr>
          <p:cNvSpPr/>
          <p:nvPr/>
        </p:nvSpPr>
        <p:spPr>
          <a:xfrm>
            <a:off x="0" y="0"/>
            <a:ext cx="6777648" cy="6858000"/>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p>
        </p:txBody>
      </p:sp>
      <p:pic>
        <p:nvPicPr>
          <p:cNvPr id="16" name="図 15">
            <a:extLst>
              <a:ext uri="{FF2B5EF4-FFF2-40B4-BE49-F238E27FC236}">
                <a16:creationId xmlns:a16="http://schemas.microsoft.com/office/drawing/2014/main" id="{1FD5C966-DA28-7671-C574-6E4D7FB81191}"/>
              </a:ext>
            </a:extLst>
          </p:cNvPr>
          <p:cNvPicPr>
            <a:picLocks noChangeAspect="1"/>
          </p:cNvPicPr>
          <p:nvPr/>
        </p:nvPicPr>
        <p:blipFill>
          <a:blip r:embed="rId2"/>
          <a:srcRect l="27531" t="19333" r="38537" b="12328"/>
          <a:stretch>
            <a:fillRect/>
          </a:stretch>
        </p:blipFill>
        <p:spPr>
          <a:xfrm>
            <a:off x="3832667" y="149660"/>
            <a:ext cx="2284433" cy="2587936"/>
          </a:xfrm>
          <a:prstGeom prst="rect">
            <a:avLst/>
          </a:prstGeom>
        </p:spPr>
      </p:pic>
      <p:grpSp>
        <p:nvGrpSpPr>
          <p:cNvPr id="29" name="グループ化 28">
            <a:extLst>
              <a:ext uri="{FF2B5EF4-FFF2-40B4-BE49-F238E27FC236}">
                <a16:creationId xmlns:a16="http://schemas.microsoft.com/office/drawing/2014/main" id="{6011F0F4-DAC1-560B-E382-442A3AC2AC85}"/>
              </a:ext>
            </a:extLst>
          </p:cNvPr>
          <p:cNvGrpSpPr/>
          <p:nvPr/>
        </p:nvGrpSpPr>
        <p:grpSpPr>
          <a:xfrm>
            <a:off x="7063589" y="1464360"/>
            <a:ext cx="4906537" cy="4236904"/>
            <a:chOff x="6917406" y="1074859"/>
            <a:chExt cx="4906537" cy="4236904"/>
          </a:xfrm>
        </p:grpSpPr>
        <p:sp>
          <p:nvSpPr>
            <p:cNvPr id="30" name="object 258">
              <a:extLst>
                <a:ext uri="{FF2B5EF4-FFF2-40B4-BE49-F238E27FC236}">
                  <a16:creationId xmlns:a16="http://schemas.microsoft.com/office/drawing/2014/main" id="{2BFEF4E2-0A74-EE28-FEDA-847DFD7A445F}"/>
                </a:ext>
              </a:extLst>
            </p:cNvPr>
            <p:cNvSpPr txBox="1"/>
            <p:nvPr/>
          </p:nvSpPr>
          <p:spPr>
            <a:xfrm>
              <a:off x="7088684" y="1074859"/>
              <a:ext cx="4106460" cy="569836"/>
            </a:xfrm>
            <a:prstGeom prst="rect">
              <a:avLst/>
            </a:prstGeom>
          </p:spPr>
          <p:txBody>
            <a:bodyPr vert="horz" wrap="square" lIns="0" tIns="12700" rIns="0" bIns="0" rtlCol="0">
              <a:spAutoFit/>
            </a:bodyPr>
            <a:lstStyle/>
            <a:p>
              <a:pPr marL="12700">
                <a:lnSpc>
                  <a:spcPts val="910"/>
                </a:lnSpc>
                <a:spcBef>
                  <a:spcPts val="100"/>
                </a:spcBef>
              </a:pPr>
              <a:r>
                <a:rPr lang="ja-JP" altLang="en-US" sz="2400" b="1" dirty="0">
                  <a:latin typeface="游ゴシック" panose="020B0400000000000000" pitchFamily="50" charset="-128"/>
                  <a:cs typeface="Microsoft JhengHei"/>
                </a:rPr>
                <a:t>特別栽培米あきたこまち</a:t>
              </a:r>
              <a:endParaRPr lang="en-US" altLang="ja-JP" sz="2400" b="1" dirty="0">
                <a:latin typeface="游ゴシック" panose="020B0400000000000000" pitchFamily="50" charset="-128"/>
                <a:cs typeface="Microsoft JhengHei"/>
              </a:endParaRPr>
            </a:p>
            <a:p>
              <a:pPr marL="12700">
                <a:lnSpc>
                  <a:spcPts val="910"/>
                </a:lnSpc>
                <a:spcBef>
                  <a:spcPts val="100"/>
                </a:spcBef>
              </a:pPr>
              <a:endParaRPr lang="en-US" altLang="ja-JP" sz="2400" b="1" dirty="0">
                <a:latin typeface="游ゴシック" panose="020B0400000000000000" pitchFamily="50" charset="-128"/>
                <a:cs typeface="Microsoft JhengHei"/>
              </a:endParaRPr>
            </a:p>
            <a:p>
              <a:pPr marL="12700">
                <a:lnSpc>
                  <a:spcPts val="910"/>
                </a:lnSpc>
                <a:spcBef>
                  <a:spcPts val="100"/>
                </a:spcBef>
              </a:pPr>
              <a:endParaRPr lang="en-US" altLang="ja-JP" sz="2400" b="1" dirty="0">
                <a:latin typeface="游ゴシック" panose="020B0400000000000000" pitchFamily="50" charset="-128"/>
                <a:cs typeface="Microsoft JhengHei"/>
              </a:endParaRPr>
            </a:p>
            <a:p>
              <a:pPr marL="12700">
                <a:lnSpc>
                  <a:spcPts val="910"/>
                </a:lnSpc>
                <a:spcBef>
                  <a:spcPts val="100"/>
                </a:spcBef>
              </a:pPr>
              <a:r>
                <a:rPr lang="ja-JP" altLang="en-US" sz="2400" b="1" dirty="0">
                  <a:latin typeface="游ゴシック" panose="020B0400000000000000" pitchFamily="50" charset="-128"/>
                  <a:cs typeface="Microsoft JhengHei"/>
                </a:rPr>
                <a:t>早炊き玄米　鉄分</a:t>
              </a:r>
              <a:r>
                <a:rPr lang="en-US" altLang="ja-JP" sz="2400" b="1" dirty="0">
                  <a:latin typeface="游ゴシック" panose="020B0400000000000000" pitchFamily="50" charset="-128"/>
                  <a:cs typeface="Microsoft JhengHei"/>
                </a:rPr>
                <a:t>850g</a:t>
              </a:r>
            </a:p>
          </p:txBody>
        </p:sp>
        <p:sp>
          <p:nvSpPr>
            <p:cNvPr id="31" name="object 253">
              <a:extLst>
                <a:ext uri="{FF2B5EF4-FFF2-40B4-BE49-F238E27FC236}">
                  <a16:creationId xmlns:a16="http://schemas.microsoft.com/office/drawing/2014/main" id="{7BABFA7D-8C75-37BA-8A2C-F49ECB5BB14F}"/>
                </a:ext>
              </a:extLst>
            </p:cNvPr>
            <p:cNvSpPr txBox="1"/>
            <p:nvPr/>
          </p:nvSpPr>
          <p:spPr>
            <a:xfrm>
              <a:off x="6979934" y="3050697"/>
              <a:ext cx="4638073" cy="153568"/>
            </a:xfrm>
            <a:prstGeom prst="rect">
              <a:avLst/>
            </a:prstGeom>
          </p:spPr>
          <p:txBody>
            <a:bodyPr vert="horz" wrap="square" lIns="0" tIns="13335" rIns="0" bIns="0" rtlCol="0">
              <a:spAutoFit/>
            </a:bodyPr>
            <a:lstStyle/>
            <a:p>
              <a:pPr marL="12700">
                <a:lnSpc>
                  <a:spcPts val="630"/>
                </a:lnSpc>
                <a:spcBef>
                  <a:spcPts val="105"/>
                </a:spcBef>
              </a:pPr>
              <a:r>
                <a:rPr lang="ja-JP" altLang="en-US" sz="2400" b="1" spc="50" dirty="0">
                  <a:solidFill>
                    <a:srgbClr val="00AEEF"/>
                  </a:solidFill>
                  <a:latin typeface="Microsoft JhengHei"/>
                  <a:cs typeface="Microsoft JhengHei"/>
                </a:rPr>
                <a:t>申込単位 </a:t>
              </a:r>
              <a:r>
                <a:rPr lang="en-US" altLang="ja-JP" sz="2400" b="1" spc="50" dirty="0">
                  <a:solidFill>
                    <a:srgbClr val="00AEEF"/>
                  </a:solidFill>
                  <a:latin typeface="Microsoft JhengHei"/>
                  <a:cs typeface="Microsoft JhengHei"/>
                </a:rPr>
                <a:t>35</a:t>
              </a:r>
              <a:r>
                <a:rPr lang="ja-JP" altLang="en-US" sz="2400" b="1" spc="50" dirty="0">
                  <a:solidFill>
                    <a:srgbClr val="00AEEF"/>
                  </a:solidFill>
                  <a:latin typeface="Microsoft JhengHei"/>
                  <a:cs typeface="Microsoft JhengHei"/>
                </a:rPr>
                <a:t>個</a:t>
              </a:r>
              <a:r>
                <a:rPr lang="en-US" altLang="ja-JP" sz="2400" b="1" spc="50" dirty="0">
                  <a:solidFill>
                    <a:srgbClr val="00AEEF"/>
                  </a:solidFill>
                  <a:latin typeface="Microsoft JhengHei"/>
                  <a:cs typeface="Microsoft JhengHei"/>
                </a:rPr>
                <a:t>(7×5</a:t>
              </a:r>
              <a:r>
                <a:rPr lang="ja-JP" altLang="en-US" sz="2400" b="1" spc="50" dirty="0">
                  <a:solidFill>
                    <a:srgbClr val="00AEEF"/>
                  </a:solidFill>
                  <a:latin typeface="Microsoft JhengHei"/>
                  <a:cs typeface="Microsoft JhengHei"/>
                </a:rPr>
                <a:t>カートン</a:t>
              </a:r>
              <a:r>
                <a:rPr lang="en-US" altLang="ja-JP" sz="2400" b="1" spc="50" dirty="0">
                  <a:solidFill>
                    <a:srgbClr val="00AEEF"/>
                  </a:solidFill>
                  <a:latin typeface="Microsoft JhengHei"/>
                  <a:cs typeface="Microsoft JhengHei"/>
                </a:rPr>
                <a:t>)</a:t>
              </a:r>
              <a:endParaRPr sz="2400" dirty="0">
                <a:latin typeface="Microsoft JhengHei"/>
                <a:cs typeface="Microsoft JhengHei"/>
              </a:endParaRPr>
            </a:p>
          </p:txBody>
        </p:sp>
        <p:sp>
          <p:nvSpPr>
            <p:cNvPr id="32" name="object 259">
              <a:extLst>
                <a:ext uri="{FF2B5EF4-FFF2-40B4-BE49-F238E27FC236}">
                  <a16:creationId xmlns:a16="http://schemas.microsoft.com/office/drawing/2014/main" id="{29E8085B-2387-ED17-D360-C0E914D86B5F}"/>
                </a:ext>
              </a:extLst>
            </p:cNvPr>
            <p:cNvSpPr/>
            <p:nvPr/>
          </p:nvSpPr>
          <p:spPr>
            <a:xfrm rot="10800000" flipV="1">
              <a:off x="7005843" y="1791817"/>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sp>
          <p:nvSpPr>
            <p:cNvPr id="38" name="object 260">
              <a:extLst>
                <a:ext uri="{FF2B5EF4-FFF2-40B4-BE49-F238E27FC236}">
                  <a16:creationId xmlns:a16="http://schemas.microsoft.com/office/drawing/2014/main" id="{2DF89F74-9F85-B01A-DBE7-EE8D6907265D}"/>
                </a:ext>
              </a:extLst>
            </p:cNvPr>
            <p:cNvSpPr txBox="1"/>
            <p:nvPr/>
          </p:nvSpPr>
          <p:spPr>
            <a:xfrm>
              <a:off x="9124585" y="2010779"/>
              <a:ext cx="2123803" cy="845103"/>
            </a:xfrm>
            <a:prstGeom prst="rect">
              <a:avLst/>
            </a:prstGeom>
          </p:spPr>
          <p:txBody>
            <a:bodyPr vert="horz" wrap="square" lIns="0" tIns="13970" rIns="0" bIns="0" rtlCol="0">
              <a:spAutoFit/>
            </a:bodyPr>
            <a:lstStyle/>
            <a:p>
              <a:pPr marL="12700" algn="ctr">
                <a:lnSpc>
                  <a:spcPct val="100000"/>
                </a:lnSpc>
                <a:spcBef>
                  <a:spcPts val="110"/>
                </a:spcBef>
                <a:tabLst>
                  <a:tab pos="915035" algn="l"/>
                </a:tabLst>
              </a:pPr>
              <a:r>
                <a:rPr sz="3200" b="1" spc="10" dirty="0">
                  <a:solidFill>
                    <a:srgbClr val="EC008C"/>
                  </a:solidFill>
                  <a:uFill>
                    <a:solidFill>
                      <a:srgbClr val="231F20"/>
                    </a:solidFill>
                  </a:uFill>
                  <a:latin typeface="Century Gothic"/>
                  <a:cs typeface="Century Gothic"/>
                </a:rPr>
                <a:t>¥</a:t>
              </a:r>
              <a:r>
                <a:rPr lang="en-US" altLang="ja-JP" sz="5400" b="1" spc="10" dirty="0">
                  <a:solidFill>
                    <a:srgbClr val="EC008C"/>
                  </a:solidFill>
                  <a:uFill>
                    <a:solidFill>
                      <a:srgbClr val="231F20"/>
                    </a:solidFill>
                  </a:uFill>
                  <a:latin typeface="Century Gothic"/>
                  <a:cs typeface="Century Gothic"/>
                </a:rPr>
                <a:t>1,190</a:t>
              </a:r>
              <a:endParaRPr sz="3600" dirty="0">
                <a:latin typeface="Century Gothic"/>
                <a:cs typeface="Century Gothic"/>
              </a:endParaRPr>
            </a:p>
          </p:txBody>
        </p:sp>
        <p:sp>
          <p:nvSpPr>
            <p:cNvPr id="41" name="object 261">
              <a:extLst>
                <a:ext uri="{FF2B5EF4-FFF2-40B4-BE49-F238E27FC236}">
                  <a16:creationId xmlns:a16="http://schemas.microsoft.com/office/drawing/2014/main" id="{B91E9451-10CE-5652-9613-4F3100D0FE93}"/>
                </a:ext>
              </a:extLst>
            </p:cNvPr>
            <p:cNvSpPr txBox="1"/>
            <p:nvPr/>
          </p:nvSpPr>
          <p:spPr>
            <a:xfrm>
              <a:off x="7005843" y="1798190"/>
              <a:ext cx="1830155" cy="377026"/>
            </a:xfrm>
            <a:prstGeom prst="rect">
              <a:avLst/>
            </a:prstGeom>
            <a:solidFill>
              <a:schemeClr val="bg1"/>
            </a:solidFill>
            <a:ln w="3809">
              <a:solidFill>
                <a:srgbClr val="231F20"/>
              </a:solidFill>
            </a:ln>
          </p:spPr>
          <p:txBody>
            <a:bodyPr vert="horz" wrap="square" lIns="0" tIns="7620" rIns="0" bIns="0" rtlCol="0">
              <a:spAutoFit/>
            </a:bodyPr>
            <a:lstStyle/>
            <a:p>
              <a:pPr marL="23495" algn="dist">
                <a:lnSpc>
                  <a:spcPct val="100000"/>
                </a:lnSpc>
                <a:spcBef>
                  <a:spcPts val="60"/>
                </a:spcBef>
              </a:pPr>
              <a:r>
                <a:rPr lang="en-US" altLang="ja-JP" sz="2400" dirty="0">
                  <a:latin typeface="UD デジタル 教科書体 NK-R" panose="02020400000000000000" pitchFamily="18" charset="-128"/>
                  <a:ea typeface="UD デジタル 教科書体 NK-R" panose="02020400000000000000" pitchFamily="18" charset="-128"/>
                  <a:cs typeface="PMingLiU"/>
                </a:rPr>
                <a:t>2790779</a:t>
              </a:r>
              <a:endParaRPr sz="2400" dirty="0">
                <a:latin typeface="UD デジタル 教科書体 NK-R" panose="02020400000000000000" pitchFamily="18" charset="-128"/>
                <a:ea typeface="UD デジタル 教科書体 NK-R" panose="02020400000000000000" pitchFamily="18" charset="-128"/>
                <a:cs typeface="PMingLiU"/>
              </a:endParaRPr>
            </a:p>
          </p:txBody>
        </p:sp>
        <p:sp>
          <p:nvSpPr>
            <p:cNvPr id="42" name="テキスト ボックス 41">
              <a:extLst>
                <a:ext uri="{FF2B5EF4-FFF2-40B4-BE49-F238E27FC236}">
                  <a16:creationId xmlns:a16="http://schemas.microsoft.com/office/drawing/2014/main" id="{9AFC698C-2E87-D9E9-F121-6023E6E6741A}"/>
                </a:ext>
              </a:extLst>
            </p:cNvPr>
            <p:cNvSpPr txBox="1"/>
            <p:nvPr/>
          </p:nvSpPr>
          <p:spPr>
            <a:xfrm flipH="1">
              <a:off x="11195144" y="1946171"/>
              <a:ext cx="461665" cy="1051821"/>
            </a:xfrm>
            <a:prstGeom prst="rect">
              <a:avLst/>
            </a:prstGeom>
            <a:noFill/>
          </p:spPr>
          <p:txBody>
            <a:bodyPr vert="eaVert" wrap="square" rtlCol="0">
              <a:spAutoFit/>
            </a:bodyPr>
            <a:lstStyle/>
            <a:p>
              <a:pPr lvl="0" defTabSz="914400" fontAlgn="base">
                <a:spcBef>
                  <a:spcPct val="0"/>
                </a:spcBef>
                <a:spcAft>
                  <a:spcPct val="0"/>
                </a:spcAft>
              </a:pPr>
              <a:r>
                <a:rPr kumimoji="1" lang="ja-JP" altLang="en-US" b="1" dirty="0">
                  <a:solidFill>
                    <a:srgbClr val="FF3399"/>
                  </a:solidFill>
                  <a:latin typeface="ＭＳ ゴシック" pitchFamily="49" charset="-128"/>
                  <a:ea typeface="ＭＳ ゴシック" pitchFamily="49" charset="-128"/>
                </a:rPr>
                <a:t>（税別）</a:t>
              </a:r>
            </a:p>
          </p:txBody>
        </p:sp>
        <p:sp>
          <p:nvSpPr>
            <p:cNvPr id="44" name="object 260">
              <a:extLst>
                <a:ext uri="{FF2B5EF4-FFF2-40B4-BE49-F238E27FC236}">
                  <a16:creationId xmlns:a16="http://schemas.microsoft.com/office/drawing/2014/main" id="{F0664FD3-AF63-F171-8949-FEECBA06EBD6}"/>
                </a:ext>
              </a:extLst>
            </p:cNvPr>
            <p:cNvSpPr txBox="1"/>
            <p:nvPr/>
          </p:nvSpPr>
          <p:spPr>
            <a:xfrm>
              <a:off x="7005843" y="2521358"/>
              <a:ext cx="671054" cy="291105"/>
            </a:xfrm>
            <a:prstGeom prst="rect">
              <a:avLst/>
            </a:prstGeom>
          </p:spPr>
          <p:txBody>
            <a:bodyPr vert="horz" wrap="square" lIns="0" tIns="13970" rIns="0" bIns="0" rtlCol="0">
              <a:spAutoFit/>
            </a:bodyPr>
            <a:lstStyle/>
            <a:p>
              <a:pPr marL="12700">
                <a:lnSpc>
                  <a:spcPct val="100000"/>
                </a:lnSpc>
                <a:spcBef>
                  <a:spcPts val="110"/>
                </a:spcBef>
                <a:tabLst>
                  <a:tab pos="915035" algn="l"/>
                </a:tabLst>
              </a:pPr>
              <a:r>
                <a:rPr lang="en-US" altLang="ja-JP" dirty="0">
                  <a:latin typeface="Yu Gothic UI Semibold" panose="020B0700000000000000" pitchFamily="50" charset="-128"/>
                  <a:ea typeface="Yu Gothic UI Semibold" panose="020B0700000000000000" pitchFamily="50" charset="-128"/>
                  <a:cs typeface="Century Gothic"/>
                </a:rPr>
                <a:t>MKT</a:t>
              </a:r>
              <a:endParaRPr dirty="0">
                <a:latin typeface="Yu Gothic UI Semibold" panose="020B0700000000000000" pitchFamily="50" charset="-128"/>
                <a:ea typeface="Yu Gothic UI Semibold" panose="020B0700000000000000" pitchFamily="50" charset="-128"/>
                <a:cs typeface="Century Gothic"/>
              </a:endParaRPr>
            </a:p>
          </p:txBody>
        </p:sp>
        <p:sp>
          <p:nvSpPr>
            <p:cNvPr id="48" name="object 259">
              <a:extLst>
                <a:ext uri="{FF2B5EF4-FFF2-40B4-BE49-F238E27FC236}">
                  <a16:creationId xmlns:a16="http://schemas.microsoft.com/office/drawing/2014/main" id="{D6AD9A33-DCCF-E237-5B18-99FA821F2C2E}"/>
                </a:ext>
              </a:extLst>
            </p:cNvPr>
            <p:cNvSpPr/>
            <p:nvPr/>
          </p:nvSpPr>
          <p:spPr>
            <a:xfrm rot="10800000" flipV="1">
              <a:off x="7005842" y="2831177"/>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grpSp>
          <p:nvGrpSpPr>
            <p:cNvPr id="49" name="グループ化 48">
              <a:extLst>
                <a:ext uri="{FF2B5EF4-FFF2-40B4-BE49-F238E27FC236}">
                  <a16:creationId xmlns:a16="http://schemas.microsoft.com/office/drawing/2014/main" id="{D7A4548B-F946-201A-9B0C-3B19BDBB459D}"/>
                </a:ext>
              </a:extLst>
            </p:cNvPr>
            <p:cNvGrpSpPr/>
            <p:nvPr/>
          </p:nvGrpSpPr>
          <p:grpSpPr>
            <a:xfrm>
              <a:off x="9660386" y="1848614"/>
              <a:ext cx="1395000" cy="252313"/>
              <a:chOff x="9217441" y="528159"/>
              <a:chExt cx="1395000" cy="252313"/>
            </a:xfrm>
          </p:grpSpPr>
          <p:sp>
            <p:nvSpPr>
              <p:cNvPr id="77" name="角丸四角形 621">
                <a:extLst>
                  <a:ext uri="{FF2B5EF4-FFF2-40B4-BE49-F238E27FC236}">
                    <a16:creationId xmlns:a16="http://schemas.microsoft.com/office/drawing/2014/main" id="{3B2F55A1-09B7-2CBB-3D3A-219A8E858216}"/>
                  </a:ext>
                </a:extLst>
              </p:cNvPr>
              <p:cNvSpPr/>
              <p:nvPr/>
            </p:nvSpPr>
            <p:spPr>
              <a:xfrm>
                <a:off x="9217441" y="528159"/>
                <a:ext cx="1299416" cy="248462"/>
              </a:xfrm>
              <a:prstGeom prst="roundRect">
                <a:avLst/>
              </a:prstGeom>
              <a:solidFill>
                <a:schemeClr val="bg1"/>
              </a:solidFill>
              <a:ln w="3175">
                <a:solidFill>
                  <a:srgbClr val="EC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8" name="object 258">
                <a:extLst>
                  <a:ext uri="{FF2B5EF4-FFF2-40B4-BE49-F238E27FC236}">
                    <a16:creationId xmlns:a16="http://schemas.microsoft.com/office/drawing/2014/main" id="{6339C50C-1CCD-F9A1-EAB7-3C055C22F501}"/>
                  </a:ext>
                </a:extLst>
              </p:cNvPr>
              <p:cNvSpPr txBox="1"/>
              <p:nvPr/>
            </p:nvSpPr>
            <p:spPr>
              <a:xfrm>
                <a:off x="9313025" y="623954"/>
                <a:ext cx="1299416" cy="156518"/>
              </a:xfrm>
              <a:prstGeom prst="rect">
                <a:avLst/>
              </a:prstGeom>
            </p:spPr>
            <p:txBody>
              <a:bodyPr vert="horz" wrap="square" lIns="0" tIns="12700" rIns="0" bIns="0" rtlCol="0">
                <a:spAutoFit/>
              </a:bodyPr>
              <a:lstStyle/>
              <a:p>
                <a:pPr marL="12700">
                  <a:lnSpc>
                    <a:spcPts val="910"/>
                  </a:lnSpc>
                  <a:spcBef>
                    <a:spcPts val="100"/>
                  </a:spcBef>
                </a:pPr>
                <a:r>
                  <a:rPr lang="ja-JP" altLang="en-US" sz="1600" b="1" dirty="0">
                    <a:solidFill>
                      <a:srgbClr val="EC008C"/>
                    </a:solidFill>
                    <a:latin typeface="游ゴシック" panose="020B0400000000000000" pitchFamily="50" charset="-128"/>
                    <a:cs typeface="Microsoft JhengHei"/>
                  </a:rPr>
                  <a:t>軽減税率</a:t>
                </a:r>
                <a:r>
                  <a:rPr lang="en-US" altLang="ja-JP" sz="1600" b="1" dirty="0">
                    <a:solidFill>
                      <a:srgbClr val="EC008C"/>
                    </a:solidFill>
                    <a:latin typeface="游ゴシック" panose="020B0400000000000000" pitchFamily="50" charset="-128"/>
                    <a:cs typeface="Microsoft JhengHei"/>
                  </a:rPr>
                  <a:t>8</a:t>
                </a:r>
                <a:r>
                  <a:rPr lang="ja-JP" altLang="en-US" sz="1600" b="1" dirty="0">
                    <a:solidFill>
                      <a:srgbClr val="EC008C"/>
                    </a:solidFill>
                    <a:latin typeface="游ゴシック" panose="020B0400000000000000" pitchFamily="50" charset="-128"/>
                    <a:cs typeface="Microsoft JhengHei"/>
                  </a:rPr>
                  <a:t>％</a:t>
                </a:r>
              </a:p>
            </p:txBody>
          </p:sp>
        </p:grpSp>
        <p:sp>
          <p:nvSpPr>
            <p:cNvPr id="51" name="object 254">
              <a:extLst>
                <a:ext uri="{FF2B5EF4-FFF2-40B4-BE49-F238E27FC236}">
                  <a16:creationId xmlns:a16="http://schemas.microsoft.com/office/drawing/2014/main" id="{63544B61-E9F4-93FD-037D-5E4D6747E5B7}"/>
                </a:ext>
              </a:extLst>
            </p:cNvPr>
            <p:cNvSpPr txBox="1"/>
            <p:nvPr/>
          </p:nvSpPr>
          <p:spPr>
            <a:xfrm>
              <a:off x="6999592" y="3409692"/>
              <a:ext cx="4750856" cy="869918"/>
            </a:xfrm>
            <a:prstGeom prst="rect">
              <a:avLst/>
            </a:prstGeom>
          </p:spPr>
          <p:txBody>
            <a:bodyPr vert="horz" wrap="square" lIns="0" tIns="13335" rIns="0" bIns="0" rtlCol="0">
              <a:spAutoFit/>
            </a:bodyPr>
            <a:lstStyle/>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パッケージサイズ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18×27.5×3.5cm</a:t>
              </a: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荷姿　袋入り</a:t>
              </a: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賞味期間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365</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日（残日数</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250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日以上）</a:t>
              </a:r>
              <a:endParaRPr lang="en-US" altLang="ja-JP" sz="2800" spc="5" dirty="0">
                <a:solidFill>
                  <a:srgbClr val="231F20"/>
                </a:solidFill>
                <a:latin typeface="游ゴシック Medium" panose="020B0500000000000000" pitchFamily="50" charset="-128"/>
                <a:ea typeface="游ゴシック Medium" panose="020B0500000000000000" pitchFamily="50" charset="-128"/>
                <a:cs typeface="PMingLiU"/>
              </a:endParaRPr>
            </a:p>
          </p:txBody>
        </p:sp>
        <p:grpSp>
          <p:nvGrpSpPr>
            <p:cNvPr id="52" name="グループ化 51">
              <a:extLst>
                <a:ext uri="{FF2B5EF4-FFF2-40B4-BE49-F238E27FC236}">
                  <a16:creationId xmlns:a16="http://schemas.microsoft.com/office/drawing/2014/main" id="{F0DEE57B-AF77-5F82-AADA-5F3997683D66}"/>
                </a:ext>
              </a:extLst>
            </p:cNvPr>
            <p:cNvGrpSpPr/>
            <p:nvPr/>
          </p:nvGrpSpPr>
          <p:grpSpPr>
            <a:xfrm>
              <a:off x="7073369" y="4941211"/>
              <a:ext cx="2312175" cy="370552"/>
              <a:chOff x="7151724" y="5983988"/>
              <a:chExt cx="2129979" cy="370552"/>
            </a:xfrm>
          </p:grpSpPr>
          <p:sp>
            <p:nvSpPr>
              <p:cNvPr id="75" name="テキスト ボックス 74">
                <a:extLst>
                  <a:ext uri="{FF2B5EF4-FFF2-40B4-BE49-F238E27FC236}">
                    <a16:creationId xmlns:a16="http://schemas.microsoft.com/office/drawing/2014/main" id="{8363D125-AAF3-268F-50F0-D5325367090E}"/>
                  </a:ext>
                </a:extLst>
              </p:cNvPr>
              <p:cNvSpPr txBox="1"/>
              <p:nvPr/>
            </p:nvSpPr>
            <p:spPr>
              <a:xfrm>
                <a:off x="7166560" y="5983988"/>
                <a:ext cx="2115143" cy="370552"/>
              </a:xfrm>
              <a:prstGeom prst="rect">
                <a:avLst/>
              </a:prstGeom>
              <a:solidFill>
                <a:schemeClr val="bg1"/>
              </a:solidFill>
              <a:ln w="12700">
                <a:solidFill>
                  <a:srgbClr val="00AEEF"/>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76" name="object 254">
                <a:extLst>
                  <a:ext uri="{FF2B5EF4-FFF2-40B4-BE49-F238E27FC236}">
                    <a16:creationId xmlns:a16="http://schemas.microsoft.com/office/drawing/2014/main" id="{B1BD41A4-118C-369E-448C-15EAEB62F643}"/>
                  </a:ext>
                </a:extLst>
              </p:cNvPr>
              <p:cNvSpPr txBox="1"/>
              <p:nvPr/>
            </p:nvSpPr>
            <p:spPr>
              <a:xfrm>
                <a:off x="7151724" y="6191614"/>
                <a:ext cx="2109066" cy="151773"/>
              </a:xfrm>
              <a:prstGeom prst="rect">
                <a:avLst/>
              </a:prstGeom>
            </p:spPr>
            <p:txBody>
              <a:bodyPr vert="horz" wrap="square" lIns="0" tIns="13335" rIns="0" bIns="0" rtlCol="0">
                <a:spAutoFit/>
              </a:bodyPr>
              <a:lstStyle/>
              <a:p>
                <a:pPr marL="12700" algn="ctr">
                  <a:lnSpc>
                    <a:spcPts val="700"/>
                  </a:lnSpc>
                  <a:tabLst>
                    <a:tab pos="290830" algn="l"/>
                  </a:tabLst>
                </a:pP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出荷まで約</a:t>
                </a:r>
                <a:r>
                  <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rPr>
                  <a:t>4</a:t>
                </a: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日</a:t>
                </a:r>
                <a:endPar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grpSp>
        <p:grpSp>
          <p:nvGrpSpPr>
            <p:cNvPr id="63" name="グループ化 62">
              <a:extLst>
                <a:ext uri="{FF2B5EF4-FFF2-40B4-BE49-F238E27FC236}">
                  <a16:creationId xmlns:a16="http://schemas.microsoft.com/office/drawing/2014/main" id="{27957BCD-F77D-F9D3-192E-9D4AA527A6B3}"/>
                </a:ext>
              </a:extLst>
            </p:cNvPr>
            <p:cNvGrpSpPr/>
            <p:nvPr/>
          </p:nvGrpSpPr>
          <p:grpSpPr>
            <a:xfrm>
              <a:off x="6917406" y="4562653"/>
              <a:ext cx="2609952" cy="370552"/>
              <a:chOff x="8916045" y="5987830"/>
              <a:chExt cx="2109066" cy="370552"/>
            </a:xfrm>
          </p:grpSpPr>
          <p:sp>
            <p:nvSpPr>
              <p:cNvPr id="71" name="テキスト ボックス 70">
                <a:extLst>
                  <a:ext uri="{FF2B5EF4-FFF2-40B4-BE49-F238E27FC236}">
                    <a16:creationId xmlns:a16="http://schemas.microsoft.com/office/drawing/2014/main" id="{9F5947E0-6A68-197C-3F35-B5AF24375FB8}"/>
                  </a:ext>
                </a:extLst>
              </p:cNvPr>
              <p:cNvSpPr txBox="1"/>
              <p:nvPr/>
            </p:nvSpPr>
            <p:spPr>
              <a:xfrm>
                <a:off x="9054452" y="5987830"/>
                <a:ext cx="1856063" cy="370552"/>
              </a:xfrm>
              <a:prstGeom prst="rect">
                <a:avLst/>
              </a:prstGeom>
              <a:solidFill>
                <a:schemeClr val="bg1"/>
              </a:solidFill>
              <a:ln w="12700">
                <a:solidFill>
                  <a:srgbClr val="EC008C"/>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72" name="object 254">
                <a:extLst>
                  <a:ext uri="{FF2B5EF4-FFF2-40B4-BE49-F238E27FC236}">
                    <a16:creationId xmlns:a16="http://schemas.microsoft.com/office/drawing/2014/main" id="{AC1D3EF5-194A-6861-CB1B-6067FEF29B8D}"/>
                  </a:ext>
                </a:extLst>
              </p:cNvPr>
              <p:cNvSpPr txBox="1"/>
              <p:nvPr/>
            </p:nvSpPr>
            <p:spPr>
              <a:xfrm>
                <a:off x="8916045" y="6195456"/>
                <a:ext cx="2109066" cy="151773"/>
              </a:xfrm>
              <a:prstGeom prst="rect">
                <a:avLst/>
              </a:prstGeom>
              <a:ln>
                <a:noFill/>
              </a:ln>
            </p:spPr>
            <p:txBody>
              <a:bodyPr vert="horz" wrap="square" lIns="0" tIns="13335" rIns="0" bIns="0" rtlCol="0">
                <a:spAutoFit/>
              </a:bodyPr>
              <a:lstStyle/>
              <a:p>
                <a:pPr marL="12700" algn="ctr">
                  <a:lnSpc>
                    <a:spcPts val="700"/>
                  </a:lnSpc>
                  <a:tabLst>
                    <a:tab pos="290830" algn="l"/>
                  </a:tabLst>
                </a:pPr>
                <a:r>
                  <a:rPr lang="ja-JP" altLang="en-US" sz="2000" spc="5" dirty="0">
                    <a:solidFill>
                      <a:srgbClr val="EC008C"/>
                    </a:solidFill>
                    <a:latin typeface="游ゴシック Medium" panose="020B0500000000000000" pitchFamily="50" charset="-128"/>
                    <a:ea typeface="游ゴシック Medium" panose="020B0500000000000000" pitchFamily="50" charset="-128"/>
                    <a:cs typeface="PMingLiU"/>
                  </a:rPr>
                  <a:t>カートン割れ不可</a:t>
                </a:r>
                <a:endParaRPr lang="en-US" altLang="ja-JP" sz="2000" spc="5" dirty="0">
                  <a:solidFill>
                    <a:srgbClr val="EC008C"/>
                  </a:solidFill>
                  <a:latin typeface="游ゴシック Medium" panose="020B0500000000000000" pitchFamily="50" charset="-128"/>
                  <a:ea typeface="游ゴシック Medium" panose="020B0500000000000000" pitchFamily="50" charset="-128"/>
                  <a:cs typeface="PMingLiU"/>
                </a:endParaRPr>
              </a:p>
            </p:txBody>
          </p:sp>
        </p:grpSp>
        <p:grpSp>
          <p:nvGrpSpPr>
            <p:cNvPr id="64" name="グループ化 63">
              <a:extLst>
                <a:ext uri="{FF2B5EF4-FFF2-40B4-BE49-F238E27FC236}">
                  <a16:creationId xmlns:a16="http://schemas.microsoft.com/office/drawing/2014/main" id="{B85E86A5-9355-31AE-E76D-11EB3B2A28E6}"/>
                </a:ext>
              </a:extLst>
            </p:cNvPr>
            <p:cNvGrpSpPr/>
            <p:nvPr/>
          </p:nvGrpSpPr>
          <p:grpSpPr>
            <a:xfrm>
              <a:off x="9213991" y="4562653"/>
              <a:ext cx="2609952" cy="370552"/>
              <a:chOff x="8916045" y="5987830"/>
              <a:chExt cx="2109066" cy="370552"/>
            </a:xfrm>
          </p:grpSpPr>
          <p:sp>
            <p:nvSpPr>
              <p:cNvPr id="69" name="テキスト ボックス 68">
                <a:extLst>
                  <a:ext uri="{FF2B5EF4-FFF2-40B4-BE49-F238E27FC236}">
                    <a16:creationId xmlns:a16="http://schemas.microsoft.com/office/drawing/2014/main" id="{BCD2F64C-680D-1466-A25A-E820056FF810}"/>
                  </a:ext>
                </a:extLst>
              </p:cNvPr>
              <p:cNvSpPr txBox="1"/>
              <p:nvPr/>
            </p:nvSpPr>
            <p:spPr>
              <a:xfrm>
                <a:off x="9054453" y="5987830"/>
                <a:ext cx="1856063" cy="370552"/>
              </a:xfrm>
              <a:prstGeom prst="rect">
                <a:avLst/>
              </a:prstGeom>
              <a:solidFill>
                <a:schemeClr val="bg1"/>
              </a:solidFill>
              <a:ln w="12700">
                <a:solidFill>
                  <a:srgbClr val="EC008C"/>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70" name="object 254">
                <a:extLst>
                  <a:ext uri="{FF2B5EF4-FFF2-40B4-BE49-F238E27FC236}">
                    <a16:creationId xmlns:a16="http://schemas.microsoft.com/office/drawing/2014/main" id="{01EFA4BA-E07B-362B-273A-226D699C1602}"/>
                  </a:ext>
                </a:extLst>
              </p:cNvPr>
              <p:cNvSpPr txBox="1"/>
              <p:nvPr/>
            </p:nvSpPr>
            <p:spPr>
              <a:xfrm>
                <a:off x="8916045" y="6195456"/>
                <a:ext cx="2109066" cy="151773"/>
              </a:xfrm>
              <a:prstGeom prst="rect">
                <a:avLst/>
              </a:prstGeom>
              <a:ln>
                <a:noFill/>
              </a:ln>
            </p:spPr>
            <p:txBody>
              <a:bodyPr vert="horz" wrap="square" lIns="0" tIns="13335" rIns="0" bIns="0" rtlCol="0">
                <a:spAutoFit/>
              </a:bodyPr>
              <a:lstStyle/>
              <a:p>
                <a:pPr marL="12700" algn="ctr">
                  <a:lnSpc>
                    <a:spcPts val="700"/>
                  </a:lnSpc>
                  <a:tabLst>
                    <a:tab pos="290830" algn="l"/>
                  </a:tabLst>
                </a:pPr>
                <a:r>
                  <a:rPr lang="ja-JP" altLang="en-US" sz="2000" spc="5" dirty="0">
                    <a:solidFill>
                      <a:srgbClr val="EC008C"/>
                    </a:solidFill>
                    <a:latin typeface="游ゴシック Medium" panose="020B0500000000000000" pitchFamily="50" charset="-128"/>
                    <a:ea typeface="游ゴシック Medium" panose="020B0500000000000000" pitchFamily="50" charset="-128"/>
                    <a:cs typeface="PMingLiU"/>
                  </a:rPr>
                  <a:t>申込単位未満不可</a:t>
                </a:r>
                <a:endParaRPr lang="en-US" altLang="ja-JP" sz="2000" spc="5" dirty="0">
                  <a:solidFill>
                    <a:srgbClr val="EC008C"/>
                  </a:solidFill>
                  <a:latin typeface="游ゴシック Medium" panose="020B0500000000000000" pitchFamily="50" charset="-128"/>
                  <a:ea typeface="游ゴシック Medium" panose="020B0500000000000000" pitchFamily="50" charset="-128"/>
                  <a:cs typeface="PMingLiU"/>
                </a:endParaRPr>
              </a:p>
            </p:txBody>
          </p:sp>
        </p:grpSp>
      </p:grpSp>
      <p:pic>
        <p:nvPicPr>
          <p:cNvPr id="2" name="図 1">
            <a:extLst>
              <a:ext uri="{FF2B5EF4-FFF2-40B4-BE49-F238E27FC236}">
                <a16:creationId xmlns:a16="http://schemas.microsoft.com/office/drawing/2014/main" id="{C84384E9-034F-AEA6-B8DC-FA4ABC7662A1}"/>
              </a:ext>
            </a:extLst>
          </p:cNvPr>
          <p:cNvPicPr>
            <a:picLocks noChangeAspect="1"/>
          </p:cNvPicPr>
          <p:nvPr/>
        </p:nvPicPr>
        <p:blipFill>
          <a:blip r:embed="rId3">
            <a:extLst>
              <a:ext uri="{28A0092B-C50C-407E-A947-70E740481C1C}">
                <a14:useLocalDpi xmlns:a14="http://schemas.microsoft.com/office/drawing/2010/main" val="0"/>
              </a:ext>
            </a:extLst>
          </a:blip>
          <a:srcRect t="10652" b="9900"/>
          <a:stretch>
            <a:fillRect/>
          </a:stretch>
        </p:blipFill>
        <p:spPr>
          <a:xfrm>
            <a:off x="193844" y="1824632"/>
            <a:ext cx="3117775" cy="4949813"/>
          </a:xfrm>
          <a:prstGeom prst="rect">
            <a:avLst/>
          </a:prstGeom>
        </p:spPr>
      </p:pic>
      <p:sp>
        <p:nvSpPr>
          <p:cNvPr id="4" name="object 254">
            <a:extLst>
              <a:ext uri="{FF2B5EF4-FFF2-40B4-BE49-F238E27FC236}">
                <a16:creationId xmlns:a16="http://schemas.microsoft.com/office/drawing/2014/main" id="{4C667110-2C00-54BA-84B6-AEBDD2ABB59F}"/>
              </a:ext>
            </a:extLst>
          </p:cNvPr>
          <p:cNvSpPr txBox="1"/>
          <p:nvPr/>
        </p:nvSpPr>
        <p:spPr>
          <a:xfrm>
            <a:off x="7349088" y="5895564"/>
            <a:ext cx="4335540" cy="567463"/>
          </a:xfrm>
          <a:prstGeom prst="rect">
            <a:avLst/>
          </a:prstGeom>
          <a:solidFill>
            <a:srgbClr val="FFFFFF"/>
          </a:solidFill>
        </p:spPr>
        <p:txBody>
          <a:bodyPr vert="horz" wrap="square" lIns="0" tIns="13335" rIns="0" bIns="0" rtlCol="0">
            <a:spAutoFit/>
          </a:bodyPr>
          <a:lstStyle/>
          <a:p>
            <a:pPr marL="12700">
              <a:tabLst>
                <a:tab pos="290830" algn="l"/>
              </a:tabLst>
            </a:pPr>
            <a:r>
              <a:rPr lang="en-US" altLang="ja-JP" spc="5" dirty="0">
                <a:solidFill>
                  <a:srgbClr val="00AEEF"/>
                </a:solidFill>
                <a:latin typeface="游ゴシック Medium" panose="020B0500000000000000" pitchFamily="50" charset="-128"/>
                <a:ea typeface="游ゴシック Medium" panose="020B0500000000000000" pitchFamily="50" charset="-128"/>
                <a:cs typeface="PMingLiU"/>
              </a:rPr>
              <a:t>※</a:t>
            </a:r>
            <a:r>
              <a:rPr lang="ja-JP" altLang="en-US" spc="5" dirty="0">
                <a:solidFill>
                  <a:srgbClr val="00AEEF"/>
                </a:solidFill>
                <a:latin typeface="游ゴシック Medium" panose="020B0500000000000000" pitchFamily="50" charset="-128"/>
                <a:ea typeface="游ゴシック Medium" panose="020B0500000000000000" pitchFamily="50" charset="-128"/>
                <a:cs typeface="PMingLiU"/>
              </a:rPr>
              <a:t>お米の賞味期間は精米時期表記の為、</a:t>
            </a:r>
            <a:endParaRPr lang="en-US" altLang="ja-JP" spc="5" dirty="0">
              <a:solidFill>
                <a:srgbClr val="00AEEF"/>
              </a:solidFill>
              <a:latin typeface="游ゴシック Medium" panose="020B0500000000000000" pitchFamily="50" charset="-128"/>
              <a:ea typeface="游ゴシック Medium" panose="020B0500000000000000" pitchFamily="50" charset="-128"/>
              <a:cs typeface="PMingLiU"/>
            </a:endParaRPr>
          </a:p>
          <a:p>
            <a:pPr marL="12700">
              <a:tabLst>
                <a:tab pos="290830" algn="l"/>
              </a:tabLst>
            </a:pPr>
            <a:r>
              <a:rPr lang="ja-JP" altLang="en-US" spc="5" dirty="0">
                <a:solidFill>
                  <a:srgbClr val="00AEEF"/>
                </a:solidFill>
                <a:latin typeface="游ゴシック Medium" panose="020B0500000000000000" pitchFamily="50" charset="-128"/>
                <a:ea typeface="游ゴシック Medium" panose="020B0500000000000000" pitchFamily="50" charset="-128"/>
                <a:cs typeface="PMingLiU"/>
              </a:rPr>
              <a:t>　目安の日数になります</a:t>
            </a:r>
            <a:endParaRPr lang="en-US" altLang="ja-JP"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pic>
        <p:nvPicPr>
          <p:cNvPr id="5" name="図 4">
            <a:extLst>
              <a:ext uri="{FF2B5EF4-FFF2-40B4-BE49-F238E27FC236}">
                <a16:creationId xmlns:a16="http://schemas.microsoft.com/office/drawing/2014/main" id="{A22C68CB-4A95-AF47-8E97-DF1C1B776D86}"/>
              </a:ext>
            </a:extLst>
          </p:cNvPr>
          <p:cNvPicPr>
            <a:picLocks noChangeAspect="1"/>
          </p:cNvPicPr>
          <p:nvPr/>
        </p:nvPicPr>
        <p:blipFill>
          <a:blip r:embed="rId4" cstate="print">
            <a:extLst>
              <a:ext uri="{28A0092B-C50C-407E-A947-70E740481C1C}">
                <a14:useLocalDpi xmlns:a14="http://schemas.microsoft.com/office/drawing/2010/main" val="0"/>
              </a:ext>
            </a:extLst>
          </a:blip>
          <a:srcRect l="13048" t="7929" r="14866"/>
          <a:stretch>
            <a:fillRect/>
          </a:stretch>
        </p:blipFill>
        <p:spPr>
          <a:xfrm>
            <a:off x="3545659" y="3882394"/>
            <a:ext cx="2996882" cy="2554771"/>
          </a:xfrm>
          <a:prstGeom prst="rect">
            <a:avLst/>
          </a:prstGeom>
          <a:ln>
            <a:noFill/>
          </a:ln>
          <a:effectLst>
            <a:softEdge rad="112500"/>
          </a:effectLst>
        </p:spPr>
      </p:pic>
      <p:pic>
        <p:nvPicPr>
          <p:cNvPr id="3" name="図 2">
            <a:extLst>
              <a:ext uri="{FF2B5EF4-FFF2-40B4-BE49-F238E27FC236}">
                <a16:creationId xmlns:a16="http://schemas.microsoft.com/office/drawing/2014/main" id="{05EEE1CF-77A1-15B4-30ED-A53CDB16458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6699" y="195209"/>
            <a:ext cx="3041965" cy="1416716"/>
          </a:xfrm>
          <a:prstGeom prst="rect">
            <a:avLst/>
          </a:prstGeom>
        </p:spPr>
      </p:pic>
    </p:spTree>
    <p:extLst>
      <p:ext uri="{BB962C8B-B14F-4D97-AF65-F5344CB8AC3E}">
        <p14:creationId xmlns:p14="http://schemas.microsoft.com/office/powerpoint/2010/main" val="38854775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53236F-6706-491F-F410-3410B1202FCC}"/>
            </a:ext>
          </a:extLst>
        </p:cNvPr>
        <p:cNvGrpSpPr/>
        <p:nvPr/>
      </p:nvGrpSpPr>
      <p:grpSpPr>
        <a:xfrm>
          <a:off x="0" y="0"/>
          <a:ext cx="0" cy="0"/>
          <a:chOff x="0" y="0"/>
          <a:chExt cx="0" cy="0"/>
        </a:xfrm>
      </p:grpSpPr>
      <p:sp>
        <p:nvSpPr>
          <p:cNvPr id="79" name="直角三角形 78">
            <a:extLst>
              <a:ext uri="{FF2B5EF4-FFF2-40B4-BE49-F238E27FC236}">
                <a16:creationId xmlns:a16="http://schemas.microsoft.com/office/drawing/2014/main" id="{852C255E-C9B7-7EF6-BBC6-CAD09497255C}"/>
              </a:ext>
            </a:extLst>
          </p:cNvPr>
          <p:cNvSpPr/>
          <p:nvPr/>
        </p:nvSpPr>
        <p:spPr>
          <a:xfrm rot="16200000">
            <a:off x="8943955" y="3610793"/>
            <a:ext cx="2465393" cy="4058048"/>
          </a:xfrm>
          <a:prstGeom prst="r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86" name="グループ化 85">
            <a:extLst>
              <a:ext uri="{FF2B5EF4-FFF2-40B4-BE49-F238E27FC236}">
                <a16:creationId xmlns:a16="http://schemas.microsoft.com/office/drawing/2014/main" id="{BD74018C-8AA9-29DB-9CA1-6BE598BD0875}"/>
              </a:ext>
            </a:extLst>
          </p:cNvPr>
          <p:cNvGrpSpPr/>
          <p:nvPr/>
        </p:nvGrpSpPr>
        <p:grpSpPr>
          <a:xfrm>
            <a:off x="7090001" y="567048"/>
            <a:ext cx="4808563" cy="461306"/>
            <a:chOff x="7094439" y="143253"/>
            <a:chExt cx="4808563" cy="461306"/>
          </a:xfrm>
        </p:grpSpPr>
        <p:sp>
          <p:nvSpPr>
            <p:cNvPr id="12" name="テキスト ボックス 11">
              <a:extLst>
                <a:ext uri="{FF2B5EF4-FFF2-40B4-BE49-F238E27FC236}">
                  <a16:creationId xmlns:a16="http://schemas.microsoft.com/office/drawing/2014/main" id="{AD5800E6-D4C7-7CC5-0EB6-24018BF226AF}"/>
                </a:ext>
              </a:extLst>
            </p:cNvPr>
            <p:cNvSpPr txBox="1"/>
            <p:nvPr/>
          </p:nvSpPr>
          <p:spPr>
            <a:xfrm>
              <a:off x="7094439" y="149660"/>
              <a:ext cx="1584508"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成約記念品に</a:t>
              </a:r>
              <a:r>
                <a:rPr lang="ja-JP" altLang="en-US" sz="1400" dirty="0">
                  <a:solidFill>
                    <a:schemeClr val="bg1"/>
                  </a:solidFill>
                  <a:highlight>
                    <a:srgbClr val="FFFF00"/>
                  </a:highlight>
                  <a:latin typeface="BIZ UDPゴシック" panose="020B0400000000000000" pitchFamily="50" charset="-128"/>
                  <a:ea typeface="BIZ UDPゴシック" panose="020B0400000000000000" pitchFamily="50" charset="-128"/>
                </a:rPr>
                <a:t>　</a:t>
              </a:r>
            </a:p>
          </p:txBody>
        </p:sp>
        <p:sp>
          <p:nvSpPr>
            <p:cNvPr id="17" name="テキスト ボックス 16">
              <a:extLst>
                <a:ext uri="{FF2B5EF4-FFF2-40B4-BE49-F238E27FC236}">
                  <a16:creationId xmlns:a16="http://schemas.microsoft.com/office/drawing/2014/main" id="{D5903D18-ABDA-2E85-0325-831588918AB5}"/>
                </a:ext>
              </a:extLst>
            </p:cNvPr>
            <p:cNvSpPr txBox="1"/>
            <p:nvPr/>
          </p:nvSpPr>
          <p:spPr>
            <a:xfrm>
              <a:off x="8411131" y="148313"/>
              <a:ext cx="1830155"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見積もり特典に</a:t>
              </a:r>
            </a:p>
          </p:txBody>
        </p:sp>
        <p:cxnSp>
          <p:nvCxnSpPr>
            <p:cNvPr id="34" name="直線コネクタ 33">
              <a:extLst>
                <a:ext uri="{FF2B5EF4-FFF2-40B4-BE49-F238E27FC236}">
                  <a16:creationId xmlns:a16="http://schemas.microsoft.com/office/drawing/2014/main" id="{882C5A46-4E1C-C13E-8C06-05939C100894}"/>
                </a:ext>
              </a:extLst>
            </p:cNvPr>
            <p:cNvCxnSpPr>
              <a:cxnSpLocks/>
            </p:cNvCxnSpPr>
            <p:nvPr/>
          </p:nvCxnSpPr>
          <p:spPr>
            <a:xfrm flipH="1">
              <a:off x="9872282" y="472916"/>
              <a:ext cx="118021" cy="131643"/>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93487648-1916-6F35-E8E1-98AB166EEFEE}"/>
                </a:ext>
              </a:extLst>
            </p:cNvPr>
            <p:cNvCxnSpPr>
              <a:cxnSpLocks/>
            </p:cNvCxnSpPr>
            <p:nvPr/>
          </p:nvCxnSpPr>
          <p:spPr>
            <a:xfrm flipH="1">
              <a:off x="7131312" y="484470"/>
              <a:ext cx="2659148" cy="0"/>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sp>
          <p:nvSpPr>
            <p:cNvPr id="39" name="テキスト ボックス 38">
              <a:extLst>
                <a:ext uri="{FF2B5EF4-FFF2-40B4-BE49-F238E27FC236}">
                  <a16:creationId xmlns:a16="http://schemas.microsoft.com/office/drawing/2014/main" id="{17A42526-B4B3-1E12-E601-2B55C1B12BA5}"/>
                </a:ext>
              </a:extLst>
            </p:cNvPr>
            <p:cNvSpPr txBox="1"/>
            <p:nvPr/>
          </p:nvSpPr>
          <p:spPr>
            <a:xfrm>
              <a:off x="9885668" y="143253"/>
              <a:ext cx="2017334"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ご当地抽選会の景品に</a:t>
              </a:r>
            </a:p>
          </p:txBody>
        </p:sp>
        <p:cxnSp>
          <p:nvCxnSpPr>
            <p:cNvPr id="43" name="直線コネクタ 42">
              <a:extLst>
                <a:ext uri="{FF2B5EF4-FFF2-40B4-BE49-F238E27FC236}">
                  <a16:creationId xmlns:a16="http://schemas.microsoft.com/office/drawing/2014/main" id="{08F371FC-B8F8-2F7A-889E-AE88B9AD5856}"/>
                </a:ext>
              </a:extLst>
            </p:cNvPr>
            <p:cNvCxnSpPr>
              <a:cxnSpLocks/>
            </p:cNvCxnSpPr>
            <p:nvPr/>
          </p:nvCxnSpPr>
          <p:spPr>
            <a:xfrm flipH="1">
              <a:off x="9982484" y="479497"/>
              <a:ext cx="1876339" cy="0"/>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grpSp>
      <p:sp>
        <p:nvSpPr>
          <p:cNvPr id="45" name="正方形/長方形 44">
            <a:extLst>
              <a:ext uri="{FF2B5EF4-FFF2-40B4-BE49-F238E27FC236}">
                <a16:creationId xmlns:a16="http://schemas.microsoft.com/office/drawing/2014/main" id="{6F7FF635-3E55-4082-7976-219242B943A4}"/>
              </a:ext>
            </a:extLst>
          </p:cNvPr>
          <p:cNvSpPr/>
          <p:nvPr/>
        </p:nvSpPr>
        <p:spPr>
          <a:xfrm>
            <a:off x="3887010" y="321725"/>
            <a:ext cx="1079075" cy="497439"/>
          </a:xfrm>
          <a:prstGeom prst="rect">
            <a:avLst/>
          </a:prstGeom>
          <a:solidFill>
            <a:srgbClr val="FF000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46" name="テキスト ボックス 45">
            <a:extLst>
              <a:ext uri="{FF2B5EF4-FFF2-40B4-BE49-F238E27FC236}">
                <a16:creationId xmlns:a16="http://schemas.microsoft.com/office/drawing/2014/main" id="{D775F8C3-9A84-84C8-750C-E640423EA760}"/>
              </a:ext>
            </a:extLst>
          </p:cNvPr>
          <p:cNvSpPr txBox="1"/>
          <p:nvPr/>
        </p:nvSpPr>
        <p:spPr>
          <a:xfrm>
            <a:off x="4106589" y="406118"/>
            <a:ext cx="646331" cy="369332"/>
          </a:xfrm>
          <a:prstGeom prst="rect">
            <a:avLst/>
          </a:prstGeom>
          <a:noFill/>
          <a:ln>
            <a:noFill/>
          </a:ln>
        </p:spPr>
        <p:txBody>
          <a:bodyPr wrap="none" rtlCol="0">
            <a:spAutoFit/>
          </a:bodyPr>
          <a:lstStyle/>
          <a:p>
            <a:r>
              <a:rPr lang="ja-JP" altLang="en-US" b="1" dirty="0">
                <a:solidFill>
                  <a:schemeClr val="bg1"/>
                </a:solidFill>
              </a:rPr>
              <a:t>秋田</a:t>
            </a:r>
            <a:endParaRPr kumimoji="1" lang="ja-JP" altLang="en-US" b="1" dirty="0">
              <a:solidFill>
                <a:schemeClr val="bg1"/>
              </a:solidFill>
            </a:endParaRPr>
          </a:p>
        </p:txBody>
      </p:sp>
      <p:sp>
        <p:nvSpPr>
          <p:cNvPr id="50" name="正方形/長方形 49">
            <a:extLst>
              <a:ext uri="{FF2B5EF4-FFF2-40B4-BE49-F238E27FC236}">
                <a16:creationId xmlns:a16="http://schemas.microsoft.com/office/drawing/2014/main" id="{355FE5CC-A8BE-A3D3-97BD-4095628FF703}"/>
              </a:ext>
            </a:extLst>
          </p:cNvPr>
          <p:cNvSpPr/>
          <p:nvPr/>
        </p:nvSpPr>
        <p:spPr>
          <a:xfrm>
            <a:off x="0" y="0"/>
            <a:ext cx="6777648" cy="6858000"/>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p>
        </p:txBody>
      </p:sp>
      <p:pic>
        <p:nvPicPr>
          <p:cNvPr id="16" name="図 15">
            <a:extLst>
              <a:ext uri="{FF2B5EF4-FFF2-40B4-BE49-F238E27FC236}">
                <a16:creationId xmlns:a16="http://schemas.microsoft.com/office/drawing/2014/main" id="{7D55D879-81A7-1351-74C7-73FE11B568F1}"/>
              </a:ext>
            </a:extLst>
          </p:cNvPr>
          <p:cNvPicPr>
            <a:picLocks noChangeAspect="1"/>
          </p:cNvPicPr>
          <p:nvPr/>
        </p:nvPicPr>
        <p:blipFill>
          <a:blip r:embed="rId2"/>
          <a:srcRect l="27531" t="19333" r="38537" b="12328"/>
          <a:stretch>
            <a:fillRect/>
          </a:stretch>
        </p:blipFill>
        <p:spPr>
          <a:xfrm>
            <a:off x="3832667" y="149660"/>
            <a:ext cx="2284433" cy="2587936"/>
          </a:xfrm>
          <a:prstGeom prst="rect">
            <a:avLst/>
          </a:prstGeom>
        </p:spPr>
      </p:pic>
      <p:grpSp>
        <p:nvGrpSpPr>
          <p:cNvPr id="2" name="グループ化 1">
            <a:extLst>
              <a:ext uri="{FF2B5EF4-FFF2-40B4-BE49-F238E27FC236}">
                <a16:creationId xmlns:a16="http://schemas.microsoft.com/office/drawing/2014/main" id="{FC9D975C-D5B2-E37A-63A2-039E3399F137}"/>
              </a:ext>
            </a:extLst>
          </p:cNvPr>
          <p:cNvGrpSpPr/>
          <p:nvPr/>
        </p:nvGrpSpPr>
        <p:grpSpPr>
          <a:xfrm>
            <a:off x="7048847" y="1564716"/>
            <a:ext cx="4833042" cy="4236904"/>
            <a:chOff x="6917406" y="1074859"/>
            <a:chExt cx="4833042" cy="4236904"/>
          </a:xfrm>
        </p:grpSpPr>
        <p:sp>
          <p:nvSpPr>
            <p:cNvPr id="3" name="object 258">
              <a:extLst>
                <a:ext uri="{FF2B5EF4-FFF2-40B4-BE49-F238E27FC236}">
                  <a16:creationId xmlns:a16="http://schemas.microsoft.com/office/drawing/2014/main" id="{5E488A09-479C-487D-C9BB-BDC83CF3D3CB}"/>
                </a:ext>
              </a:extLst>
            </p:cNvPr>
            <p:cNvSpPr txBox="1"/>
            <p:nvPr/>
          </p:nvSpPr>
          <p:spPr>
            <a:xfrm>
              <a:off x="7088684" y="1074859"/>
              <a:ext cx="4106460" cy="569836"/>
            </a:xfrm>
            <a:prstGeom prst="rect">
              <a:avLst/>
            </a:prstGeom>
          </p:spPr>
          <p:txBody>
            <a:bodyPr vert="horz" wrap="square" lIns="0" tIns="12700" rIns="0" bIns="0" rtlCol="0">
              <a:spAutoFit/>
            </a:bodyPr>
            <a:lstStyle/>
            <a:p>
              <a:pPr marL="12700">
                <a:lnSpc>
                  <a:spcPts val="910"/>
                </a:lnSpc>
                <a:spcBef>
                  <a:spcPts val="100"/>
                </a:spcBef>
              </a:pPr>
              <a:r>
                <a:rPr lang="ja-JP" altLang="en-US" sz="2400" b="1" dirty="0">
                  <a:latin typeface="游ゴシック" panose="020B0400000000000000" pitchFamily="50" charset="-128"/>
                  <a:cs typeface="Microsoft JhengHei"/>
                </a:rPr>
                <a:t>秋田県産あきたこまち</a:t>
              </a:r>
              <a:endParaRPr lang="en-US" altLang="ja-JP" sz="2400" b="1" dirty="0">
                <a:latin typeface="游ゴシック" panose="020B0400000000000000" pitchFamily="50" charset="-128"/>
                <a:cs typeface="Microsoft JhengHei"/>
              </a:endParaRPr>
            </a:p>
            <a:p>
              <a:pPr marL="12700">
                <a:lnSpc>
                  <a:spcPts val="910"/>
                </a:lnSpc>
                <a:spcBef>
                  <a:spcPts val="100"/>
                </a:spcBef>
              </a:pPr>
              <a:endParaRPr lang="en-US" altLang="ja-JP" sz="2400" b="1" dirty="0">
                <a:latin typeface="游ゴシック" panose="020B0400000000000000" pitchFamily="50" charset="-128"/>
                <a:cs typeface="Microsoft JhengHei"/>
              </a:endParaRPr>
            </a:p>
            <a:p>
              <a:pPr marL="12700">
                <a:lnSpc>
                  <a:spcPts val="910"/>
                </a:lnSpc>
                <a:spcBef>
                  <a:spcPts val="100"/>
                </a:spcBef>
              </a:pPr>
              <a:endParaRPr lang="en-US" altLang="ja-JP" sz="2400" b="1" dirty="0">
                <a:latin typeface="游ゴシック" panose="020B0400000000000000" pitchFamily="50" charset="-128"/>
                <a:cs typeface="Microsoft JhengHei"/>
              </a:endParaRPr>
            </a:p>
            <a:p>
              <a:pPr marL="12700">
                <a:lnSpc>
                  <a:spcPts val="910"/>
                </a:lnSpc>
                <a:spcBef>
                  <a:spcPts val="100"/>
                </a:spcBef>
              </a:pPr>
              <a:r>
                <a:rPr lang="ja-JP" altLang="en-US" sz="2400" b="1" dirty="0">
                  <a:latin typeface="游ゴシック" panose="020B0400000000000000" pitchFamily="50" charset="-128"/>
                  <a:cs typeface="Microsoft JhengHei"/>
                </a:rPr>
                <a:t>無洗米</a:t>
              </a:r>
              <a:r>
                <a:rPr lang="en-US" altLang="ja-JP" sz="2400" b="1" dirty="0">
                  <a:latin typeface="游ゴシック" panose="020B0400000000000000" pitchFamily="50" charset="-128"/>
                  <a:cs typeface="Microsoft JhengHei"/>
                </a:rPr>
                <a:t>2kg</a:t>
              </a:r>
            </a:p>
          </p:txBody>
        </p:sp>
        <p:sp>
          <p:nvSpPr>
            <p:cNvPr id="4" name="object 253">
              <a:extLst>
                <a:ext uri="{FF2B5EF4-FFF2-40B4-BE49-F238E27FC236}">
                  <a16:creationId xmlns:a16="http://schemas.microsoft.com/office/drawing/2014/main" id="{C264AA4C-C47D-C3CC-6BFD-CCF03CED678D}"/>
                </a:ext>
              </a:extLst>
            </p:cNvPr>
            <p:cNvSpPr txBox="1"/>
            <p:nvPr/>
          </p:nvSpPr>
          <p:spPr>
            <a:xfrm>
              <a:off x="6979934" y="3050697"/>
              <a:ext cx="4638073" cy="153568"/>
            </a:xfrm>
            <a:prstGeom prst="rect">
              <a:avLst/>
            </a:prstGeom>
          </p:spPr>
          <p:txBody>
            <a:bodyPr vert="horz" wrap="square" lIns="0" tIns="13335" rIns="0" bIns="0" rtlCol="0">
              <a:spAutoFit/>
            </a:bodyPr>
            <a:lstStyle/>
            <a:p>
              <a:pPr marL="12700">
                <a:lnSpc>
                  <a:spcPts val="630"/>
                </a:lnSpc>
                <a:spcBef>
                  <a:spcPts val="105"/>
                </a:spcBef>
              </a:pPr>
              <a:r>
                <a:rPr lang="ja-JP" altLang="en-US" sz="2400" b="1" spc="50" dirty="0">
                  <a:solidFill>
                    <a:srgbClr val="00AEEF"/>
                  </a:solidFill>
                  <a:latin typeface="Microsoft JhengHei"/>
                  <a:cs typeface="Microsoft JhengHei"/>
                </a:rPr>
                <a:t>申込単位 </a:t>
              </a:r>
              <a:r>
                <a:rPr lang="en-US" altLang="ja-JP" sz="2400" b="1" spc="50" dirty="0">
                  <a:solidFill>
                    <a:srgbClr val="00AEEF"/>
                  </a:solidFill>
                  <a:latin typeface="Microsoft JhengHei"/>
                  <a:cs typeface="Microsoft JhengHei"/>
                </a:rPr>
                <a:t>15</a:t>
              </a:r>
              <a:r>
                <a:rPr lang="ja-JP" altLang="en-US" sz="2400" b="1" spc="50" dirty="0">
                  <a:solidFill>
                    <a:srgbClr val="00AEEF"/>
                  </a:solidFill>
                  <a:latin typeface="Microsoft JhengHei"/>
                  <a:cs typeface="Microsoft JhengHei"/>
                </a:rPr>
                <a:t>個</a:t>
              </a:r>
              <a:r>
                <a:rPr lang="en-US" altLang="ja-JP" sz="2400" b="1" spc="50" dirty="0">
                  <a:solidFill>
                    <a:srgbClr val="00AEEF"/>
                  </a:solidFill>
                  <a:latin typeface="Microsoft JhengHei"/>
                  <a:cs typeface="Microsoft JhengHei"/>
                </a:rPr>
                <a:t>(15×1</a:t>
              </a:r>
              <a:r>
                <a:rPr lang="ja-JP" altLang="en-US" sz="2400" b="1" spc="50" dirty="0">
                  <a:solidFill>
                    <a:srgbClr val="00AEEF"/>
                  </a:solidFill>
                  <a:latin typeface="Microsoft JhengHei"/>
                  <a:cs typeface="Microsoft JhengHei"/>
                </a:rPr>
                <a:t>カートン</a:t>
              </a:r>
              <a:r>
                <a:rPr lang="en-US" altLang="ja-JP" sz="2400" b="1" spc="50" dirty="0">
                  <a:solidFill>
                    <a:srgbClr val="00AEEF"/>
                  </a:solidFill>
                  <a:latin typeface="Microsoft JhengHei"/>
                  <a:cs typeface="Microsoft JhengHei"/>
                </a:rPr>
                <a:t>)</a:t>
              </a:r>
              <a:endParaRPr sz="2400" dirty="0">
                <a:latin typeface="Microsoft JhengHei"/>
                <a:cs typeface="Microsoft JhengHei"/>
              </a:endParaRPr>
            </a:p>
          </p:txBody>
        </p:sp>
        <p:sp>
          <p:nvSpPr>
            <p:cNvPr id="5" name="object 259">
              <a:extLst>
                <a:ext uri="{FF2B5EF4-FFF2-40B4-BE49-F238E27FC236}">
                  <a16:creationId xmlns:a16="http://schemas.microsoft.com/office/drawing/2014/main" id="{EB6B0ECD-F7C9-A0F1-940B-C48FFB6101BF}"/>
                </a:ext>
              </a:extLst>
            </p:cNvPr>
            <p:cNvSpPr/>
            <p:nvPr/>
          </p:nvSpPr>
          <p:spPr>
            <a:xfrm rot="10800000" flipV="1">
              <a:off x="7005843" y="1791817"/>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sp>
          <p:nvSpPr>
            <p:cNvPr id="6" name="object 260">
              <a:extLst>
                <a:ext uri="{FF2B5EF4-FFF2-40B4-BE49-F238E27FC236}">
                  <a16:creationId xmlns:a16="http://schemas.microsoft.com/office/drawing/2014/main" id="{056ED4F8-4F57-5A78-18F6-DBD168FDD1F3}"/>
                </a:ext>
              </a:extLst>
            </p:cNvPr>
            <p:cNvSpPr txBox="1"/>
            <p:nvPr/>
          </p:nvSpPr>
          <p:spPr>
            <a:xfrm>
              <a:off x="9124585" y="2010779"/>
              <a:ext cx="2123803" cy="845103"/>
            </a:xfrm>
            <a:prstGeom prst="rect">
              <a:avLst/>
            </a:prstGeom>
          </p:spPr>
          <p:txBody>
            <a:bodyPr vert="horz" wrap="square" lIns="0" tIns="13970" rIns="0" bIns="0" rtlCol="0">
              <a:spAutoFit/>
            </a:bodyPr>
            <a:lstStyle/>
            <a:p>
              <a:pPr marL="12700" algn="ctr">
                <a:lnSpc>
                  <a:spcPct val="100000"/>
                </a:lnSpc>
                <a:spcBef>
                  <a:spcPts val="110"/>
                </a:spcBef>
                <a:tabLst>
                  <a:tab pos="915035" algn="l"/>
                </a:tabLst>
              </a:pPr>
              <a:r>
                <a:rPr sz="3200" b="1" spc="10" dirty="0">
                  <a:solidFill>
                    <a:srgbClr val="EC008C"/>
                  </a:solidFill>
                  <a:uFill>
                    <a:solidFill>
                      <a:srgbClr val="231F20"/>
                    </a:solidFill>
                  </a:uFill>
                  <a:latin typeface="Century Gothic"/>
                  <a:cs typeface="Century Gothic"/>
                </a:rPr>
                <a:t>¥</a:t>
              </a:r>
              <a:r>
                <a:rPr lang="en-US" altLang="ja-JP" sz="5400" b="1" spc="10" dirty="0">
                  <a:solidFill>
                    <a:srgbClr val="EC008C"/>
                  </a:solidFill>
                  <a:uFill>
                    <a:solidFill>
                      <a:srgbClr val="231F20"/>
                    </a:solidFill>
                  </a:uFill>
                  <a:latin typeface="Century Gothic"/>
                  <a:cs typeface="Century Gothic"/>
                </a:rPr>
                <a:t>2,500</a:t>
              </a:r>
              <a:endParaRPr sz="3600" dirty="0">
                <a:latin typeface="Century Gothic"/>
                <a:cs typeface="Century Gothic"/>
              </a:endParaRPr>
            </a:p>
          </p:txBody>
        </p:sp>
        <p:sp>
          <p:nvSpPr>
            <p:cNvPr id="7" name="object 261">
              <a:extLst>
                <a:ext uri="{FF2B5EF4-FFF2-40B4-BE49-F238E27FC236}">
                  <a16:creationId xmlns:a16="http://schemas.microsoft.com/office/drawing/2014/main" id="{3F678D7F-BB9A-007B-A4BE-A1CBC5EDB60F}"/>
                </a:ext>
              </a:extLst>
            </p:cNvPr>
            <p:cNvSpPr txBox="1"/>
            <p:nvPr/>
          </p:nvSpPr>
          <p:spPr>
            <a:xfrm>
              <a:off x="7005843" y="1785998"/>
              <a:ext cx="1830155" cy="377026"/>
            </a:xfrm>
            <a:prstGeom prst="rect">
              <a:avLst/>
            </a:prstGeom>
            <a:solidFill>
              <a:schemeClr val="bg1"/>
            </a:solidFill>
            <a:ln w="3809">
              <a:solidFill>
                <a:srgbClr val="231F20"/>
              </a:solidFill>
            </a:ln>
          </p:spPr>
          <p:txBody>
            <a:bodyPr vert="horz" wrap="square" lIns="0" tIns="7620" rIns="0" bIns="0" rtlCol="0">
              <a:spAutoFit/>
            </a:bodyPr>
            <a:lstStyle/>
            <a:p>
              <a:pPr marL="23495" algn="dist">
                <a:lnSpc>
                  <a:spcPct val="100000"/>
                </a:lnSpc>
                <a:spcBef>
                  <a:spcPts val="60"/>
                </a:spcBef>
              </a:pPr>
              <a:r>
                <a:rPr lang="en-US" altLang="ja-JP" sz="2400" dirty="0">
                  <a:latin typeface="UD デジタル 教科書体 NK-R" panose="02020400000000000000" pitchFamily="18" charset="-128"/>
                  <a:ea typeface="UD デジタル 教科書体 NK-R" panose="02020400000000000000" pitchFamily="18" charset="-128"/>
                  <a:cs typeface="PMingLiU"/>
                </a:rPr>
                <a:t>2790778</a:t>
              </a:r>
              <a:endParaRPr sz="2400" dirty="0">
                <a:latin typeface="UD デジタル 教科書体 NK-R" panose="02020400000000000000" pitchFamily="18" charset="-128"/>
                <a:ea typeface="UD デジタル 教科書体 NK-R" panose="02020400000000000000" pitchFamily="18" charset="-128"/>
                <a:cs typeface="PMingLiU"/>
              </a:endParaRPr>
            </a:p>
          </p:txBody>
        </p:sp>
        <p:sp>
          <p:nvSpPr>
            <p:cNvPr id="8" name="テキスト ボックス 7">
              <a:extLst>
                <a:ext uri="{FF2B5EF4-FFF2-40B4-BE49-F238E27FC236}">
                  <a16:creationId xmlns:a16="http://schemas.microsoft.com/office/drawing/2014/main" id="{87C8F2FC-5BA5-B8A8-5B81-05DB3D41289B}"/>
                </a:ext>
              </a:extLst>
            </p:cNvPr>
            <p:cNvSpPr txBox="1"/>
            <p:nvPr/>
          </p:nvSpPr>
          <p:spPr>
            <a:xfrm flipH="1">
              <a:off x="11195144" y="1946171"/>
              <a:ext cx="461665" cy="1051821"/>
            </a:xfrm>
            <a:prstGeom prst="rect">
              <a:avLst/>
            </a:prstGeom>
            <a:noFill/>
          </p:spPr>
          <p:txBody>
            <a:bodyPr vert="eaVert" wrap="square" rtlCol="0">
              <a:spAutoFit/>
            </a:bodyPr>
            <a:lstStyle/>
            <a:p>
              <a:pPr lvl="0" defTabSz="914400" fontAlgn="base">
                <a:spcBef>
                  <a:spcPct val="0"/>
                </a:spcBef>
                <a:spcAft>
                  <a:spcPct val="0"/>
                </a:spcAft>
              </a:pPr>
              <a:r>
                <a:rPr kumimoji="1" lang="ja-JP" altLang="en-US" b="1" dirty="0">
                  <a:solidFill>
                    <a:srgbClr val="FF3399"/>
                  </a:solidFill>
                  <a:latin typeface="ＭＳ ゴシック" pitchFamily="49" charset="-128"/>
                  <a:ea typeface="ＭＳ ゴシック" pitchFamily="49" charset="-128"/>
                </a:rPr>
                <a:t>（税別）</a:t>
              </a:r>
            </a:p>
          </p:txBody>
        </p:sp>
        <p:sp>
          <p:nvSpPr>
            <p:cNvPr id="9" name="object 260">
              <a:extLst>
                <a:ext uri="{FF2B5EF4-FFF2-40B4-BE49-F238E27FC236}">
                  <a16:creationId xmlns:a16="http://schemas.microsoft.com/office/drawing/2014/main" id="{A8B52F60-68E5-ADC3-1874-D6473F4B25C5}"/>
                </a:ext>
              </a:extLst>
            </p:cNvPr>
            <p:cNvSpPr txBox="1"/>
            <p:nvPr/>
          </p:nvSpPr>
          <p:spPr>
            <a:xfrm>
              <a:off x="7005843" y="2521358"/>
              <a:ext cx="671054" cy="291105"/>
            </a:xfrm>
            <a:prstGeom prst="rect">
              <a:avLst/>
            </a:prstGeom>
          </p:spPr>
          <p:txBody>
            <a:bodyPr vert="horz" wrap="square" lIns="0" tIns="13970" rIns="0" bIns="0" rtlCol="0">
              <a:spAutoFit/>
            </a:bodyPr>
            <a:lstStyle/>
            <a:p>
              <a:pPr marL="12700">
                <a:lnSpc>
                  <a:spcPct val="100000"/>
                </a:lnSpc>
                <a:spcBef>
                  <a:spcPts val="110"/>
                </a:spcBef>
                <a:tabLst>
                  <a:tab pos="915035" algn="l"/>
                </a:tabLst>
              </a:pPr>
              <a:r>
                <a:rPr lang="en-US" altLang="ja-JP" dirty="0">
                  <a:latin typeface="Yu Gothic UI Semibold" panose="020B0700000000000000" pitchFamily="50" charset="-128"/>
                  <a:ea typeface="Yu Gothic UI Semibold" panose="020B0700000000000000" pitchFamily="50" charset="-128"/>
                  <a:cs typeface="Century Gothic"/>
                </a:rPr>
                <a:t>MKT</a:t>
              </a:r>
              <a:endParaRPr dirty="0">
                <a:latin typeface="Yu Gothic UI Semibold" panose="020B0700000000000000" pitchFamily="50" charset="-128"/>
                <a:ea typeface="Yu Gothic UI Semibold" panose="020B0700000000000000" pitchFamily="50" charset="-128"/>
                <a:cs typeface="Century Gothic"/>
              </a:endParaRPr>
            </a:p>
          </p:txBody>
        </p:sp>
        <p:sp>
          <p:nvSpPr>
            <p:cNvPr id="10" name="object 259">
              <a:extLst>
                <a:ext uri="{FF2B5EF4-FFF2-40B4-BE49-F238E27FC236}">
                  <a16:creationId xmlns:a16="http://schemas.microsoft.com/office/drawing/2014/main" id="{37CCF810-AD76-3994-AC58-DBD965C166CD}"/>
                </a:ext>
              </a:extLst>
            </p:cNvPr>
            <p:cNvSpPr/>
            <p:nvPr/>
          </p:nvSpPr>
          <p:spPr>
            <a:xfrm rot="10800000" flipV="1">
              <a:off x="7005842" y="2831177"/>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grpSp>
          <p:nvGrpSpPr>
            <p:cNvPr id="11" name="グループ化 10">
              <a:extLst>
                <a:ext uri="{FF2B5EF4-FFF2-40B4-BE49-F238E27FC236}">
                  <a16:creationId xmlns:a16="http://schemas.microsoft.com/office/drawing/2014/main" id="{CF1BA2CF-F74E-D383-79F0-D0532A795B14}"/>
                </a:ext>
              </a:extLst>
            </p:cNvPr>
            <p:cNvGrpSpPr/>
            <p:nvPr/>
          </p:nvGrpSpPr>
          <p:grpSpPr>
            <a:xfrm>
              <a:off x="9660386" y="1848614"/>
              <a:ext cx="1395000" cy="252313"/>
              <a:chOff x="9217441" y="528159"/>
              <a:chExt cx="1395000" cy="252313"/>
            </a:xfrm>
          </p:grpSpPr>
          <p:sp>
            <p:nvSpPr>
              <p:cNvPr id="26" name="角丸四角形 621">
                <a:extLst>
                  <a:ext uri="{FF2B5EF4-FFF2-40B4-BE49-F238E27FC236}">
                    <a16:creationId xmlns:a16="http://schemas.microsoft.com/office/drawing/2014/main" id="{0EE63125-4E74-738B-C149-E279281F20C6}"/>
                  </a:ext>
                </a:extLst>
              </p:cNvPr>
              <p:cNvSpPr/>
              <p:nvPr/>
            </p:nvSpPr>
            <p:spPr>
              <a:xfrm>
                <a:off x="9217441" y="528159"/>
                <a:ext cx="1299416" cy="248462"/>
              </a:xfrm>
              <a:prstGeom prst="roundRect">
                <a:avLst/>
              </a:prstGeom>
              <a:solidFill>
                <a:schemeClr val="bg1"/>
              </a:solidFill>
              <a:ln w="3175">
                <a:solidFill>
                  <a:srgbClr val="EC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object 258">
                <a:extLst>
                  <a:ext uri="{FF2B5EF4-FFF2-40B4-BE49-F238E27FC236}">
                    <a16:creationId xmlns:a16="http://schemas.microsoft.com/office/drawing/2014/main" id="{A714518D-F361-A1D5-7AB7-11B571A6C19E}"/>
                  </a:ext>
                </a:extLst>
              </p:cNvPr>
              <p:cNvSpPr txBox="1"/>
              <p:nvPr/>
            </p:nvSpPr>
            <p:spPr>
              <a:xfrm>
                <a:off x="9313025" y="623954"/>
                <a:ext cx="1299416" cy="156518"/>
              </a:xfrm>
              <a:prstGeom prst="rect">
                <a:avLst/>
              </a:prstGeom>
            </p:spPr>
            <p:txBody>
              <a:bodyPr vert="horz" wrap="square" lIns="0" tIns="12700" rIns="0" bIns="0" rtlCol="0">
                <a:spAutoFit/>
              </a:bodyPr>
              <a:lstStyle/>
              <a:p>
                <a:pPr marL="12700">
                  <a:lnSpc>
                    <a:spcPts val="910"/>
                  </a:lnSpc>
                  <a:spcBef>
                    <a:spcPts val="100"/>
                  </a:spcBef>
                </a:pPr>
                <a:r>
                  <a:rPr lang="ja-JP" altLang="en-US" sz="1600" b="1" dirty="0">
                    <a:solidFill>
                      <a:srgbClr val="EC008C"/>
                    </a:solidFill>
                    <a:latin typeface="游ゴシック" panose="020B0400000000000000" pitchFamily="50" charset="-128"/>
                    <a:cs typeface="Microsoft JhengHei"/>
                  </a:rPr>
                  <a:t>軽減税率</a:t>
                </a:r>
                <a:r>
                  <a:rPr lang="en-US" altLang="ja-JP" sz="1600" b="1" dirty="0">
                    <a:solidFill>
                      <a:srgbClr val="EC008C"/>
                    </a:solidFill>
                    <a:latin typeface="游ゴシック" panose="020B0400000000000000" pitchFamily="50" charset="-128"/>
                    <a:cs typeface="Microsoft JhengHei"/>
                  </a:rPr>
                  <a:t>8</a:t>
                </a:r>
                <a:r>
                  <a:rPr lang="ja-JP" altLang="en-US" sz="1600" b="1" dirty="0">
                    <a:solidFill>
                      <a:srgbClr val="EC008C"/>
                    </a:solidFill>
                    <a:latin typeface="游ゴシック" panose="020B0400000000000000" pitchFamily="50" charset="-128"/>
                    <a:cs typeface="Microsoft JhengHei"/>
                  </a:rPr>
                  <a:t>％</a:t>
                </a:r>
              </a:p>
            </p:txBody>
          </p:sp>
        </p:grpSp>
        <p:sp>
          <p:nvSpPr>
            <p:cNvPr id="13" name="object 254">
              <a:extLst>
                <a:ext uri="{FF2B5EF4-FFF2-40B4-BE49-F238E27FC236}">
                  <a16:creationId xmlns:a16="http://schemas.microsoft.com/office/drawing/2014/main" id="{29E7F548-6B08-156A-65A0-305A7C03AEA8}"/>
                </a:ext>
              </a:extLst>
            </p:cNvPr>
            <p:cNvSpPr txBox="1"/>
            <p:nvPr/>
          </p:nvSpPr>
          <p:spPr>
            <a:xfrm>
              <a:off x="6999592" y="3409692"/>
              <a:ext cx="4750856" cy="869918"/>
            </a:xfrm>
            <a:prstGeom prst="rect">
              <a:avLst/>
            </a:prstGeom>
          </p:spPr>
          <p:txBody>
            <a:bodyPr vert="horz" wrap="square" lIns="0" tIns="13335" rIns="0" bIns="0" rtlCol="0">
              <a:spAutoFit/>
            </a:bodyPr>
            <a:lstStyle/>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パッケージサイズ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25×34×3.8cm</a:t>
              </a: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荷姿　袋入り</a:t>
              </a: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賞味期間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60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日（残日数</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50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日以上）</a:t>
              </a:r>
              <a:endParaRPr lang="en-US" altLang="ja-JP" sz="2800" spc="5" dirty="0">
                <a:solidFill>
                  <a:srgbClr val="231F20"/>
                </a:solidFill>
                <a:latin typeface="游ゴシック Medium" panose="020B0500000000000000" pitchFamily="50" charset="-128"/>
                <a:ea typeface="游ゴシック Medium" panose="020B0500000000000000" pitchFamily="50" charset="-128"/>
                <a:cs typeface="PMingLiU"/>
              </a:endParaRPr>
            </a:p>
          </p:txBody>
        </p:sp>
        <p:grpSp>
          <p:nvGrpSpPr>
            <p:cNvPr id="14" name="グループ化 13">
              <a:extLst>
                <a:ext uri="{FF2B5EF4-FFF2-40B4-BE49-F238E27FC236}">
                  <a16:creationId xmlns:a16="http://schemas.microsoft.com/office/drawing/2014/main" id="{0A02F775-7383-3D93-DB33-9AA1FFB35830}"/>
                </a:ext>
              </a:extLst>
            </p:cNvPr>
            <p:cNvGrpSpPr/>
            <p:nvPr/>
          </p:nvGrpSpPr>
          <p:grpSpPr>
            <a:xfrm>
              <a:off x="7073369" y="4941211"/>
              <a:ext cx="2312175" cy="370552"/>
              <a:chOff x="7151724" y="5983988"/>
              <a:chExt cx="2129979" cy="370552"/>
            </a:xfrm>
          </p:grpSpPr>
          <p:sp>
            <p:nvSpPr>
              <p:cNvPr id="23" name="テキスト ボックス 22">
                <a:extLst>
                  <a:ext uri="{FF2B5EF4-FFF2-40B4-BE49-F238E27FC236}">
                    <a16:creationId xmlns:a16="http://schemas.microsoft.com/office/drawing/2014/main" id="{54C43033-25C5-6F10-654A-8E83D3E6C598}"/>
                  </a:ext>
                </a:extLst>
              </p:cNvPr>
              <p:cNvSpPr txBox="1"/>
              <p:nvPr/>
            </p:nvSpPr>
            <p:spPr>
              <a:xfrm>
                <a:off x="7166560" y="5983988"/>
                <a:ext cx="2115143" cy="370552"/>
              </a:xfrm>
              <a:prstGeom prst="rect">
                <a:avLst/>
              </a:prstGeom>
              <a:solidFill>
                <a:schemeClr val="bg1"/>
              </a:solidFill>
              <a:ln w="12700">
                <a:solidFill>
                  <a:srgbClr val="00AEEF"/>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25" name="object 254">
                <a:extLst>
                  <a:ext uri="{FF2B5EF4-FFF2-40B4-BE49-F238E27FC236}">
                    <a16:creationId xmlns:a16="http://schemas.microsoft.com/office/drawing/2014/main" id="{BB770169-ADD7-CFCC-66CE-D004AA47ABF4}"/>
                  </a:ext>
                </a:extLst>
              </p:cNvPr>
              <p:cNvSpPr txBox="1"/>
              <p:nvPr/>
            </p:nvSpPr>
            <p:spPr>
              <a:xfrm>
                <a:off x="7151724" y="6191614"/>
                <a:ext cx="2109066" cy="151773"/>
              </a:xfrm>
              <a:prstGeom prst="rect">
                <a:avLst/>
              </a:prstGeom>
            </p:spPr>
            <p:txBody>
              <a:bodyPr vert="horz" wrap="square" lIns="0" tIns="13335" rIns="0" bIns="0" rtlCol="0">
                <a:spAutoFit/>
              </a:bodyPr>
              <a:lstStyle/>
              <a:p>
                <a:pPr marL="12700" algn="ctr">
                  <a:lnSpc>
                    <a:spcPts val="700"/>
                  </a:lnSpc>
                  <a:tabLst>
                    <a:tab pos="290830" algn="l"/>
                  </a:tabLst>
                </a:pP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出荷まで約</a:t>
                </a:r>
                <a:r>
                  <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rPr>
                  <a:t>4</a:t>
                </a: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日</a:t>
                </a:r>
                <a:endPar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grpSp>
        <p:grpSp>
          <p:nvGrpSpPr>
            <p:cNvPr id="15" name="グループ化 14">
              <a:extLst>
                <a:ext uri="{FF2B5EF4-FFF2-40B4-BE49-F238E27FC236}">
                  <a16:creationId xmlns:a16="http://schemas.microsoft.com/office/drawing/2014/main" id="{5DAD9B22-5A93-5122-E51F-5226A6AD84F4}"/>
                </a:ext>
              </a:extLst>
            </p:cNvPr>
            <p:cNvGrpSpPr/>
            <p:nvPr/>
          </p:nvGrpSpPr>
          <p:grpSpPr>
            <a:xfrm>
              <a:off x="6917406" y="4562653"/>
              <a:ext cx="2609952" cy="370552"/>
              <a:chOff x="8916045" y="5987830"/>
              <a:chExt cx="2109066" cy="370552"/>
            </a:xfrm>
          </p:grpSpPr>
          <p:sp>
            <p:nvSpPr>
              <p:cNvPr id="21" name="テキスト ボックス 20">
                <a:extLst>
                  <a:ext uri="{FF2B5EF4-FFF2-40B4-BE49-F238E27FC236}">
                    <a16:creationId xmlns:a16="http://schemas.microsoft.com/office/drawing/2014/main" id="{89818EAE-96E6-F876-9784-FFA002D51336}"/>
                  </a:ext>
                </a:extLst>
              </p:cNvPr>
              <p:cNvSpPr txBox="1"/>
              <p:nvPr/>
            </p:nvSpPr>
            <p:spPr>
              <a:xfrm>
                <a:off x="9054452" y="5987830"/>
                <a:ext cx="1856063" cy="370552"/>
              </a:xfrm>
              <a:prstGeom prst="rect">
                <a:avLst/>
              </a:prstGeom>
              <a:solidFill>
                <a:schemeClr val="bg1"/>
              </a:solidFill>
              <a:ln w="12700">
                <a:solidFill>
                  <a:srgbClr val="EC008C"/>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22" name="object 254">
                <a:extLst>
                  <a:ext uri="{FF2B5EF4-FFF2-40B4-BE49-F238E27FC236}">
                    <a16:creationId xmlns:a16="http://schemas.microsoft.com/office/drawing/2014/main" id="{C99BD908-1471-B28F-3C27-EABB256C7128}"/>
                  </a:ext>
                </a:extLst>
              </p:cNvPr>
              <p:cNvSpPr txBox="1"/>
              <p:nvPr/>
            </p:nvSpPr>
            <p:spPr>
              <a:xfrm>
                <a:off x="8916045" y="6195456"/>
                <a:ext cx="2109066" cy="151773"/>
              </a:xfrm>
              <a:prstGeom prst="rect">
                <a:avLst/>
              </a:prstGeom>
              <a:ln>
                <a:noFill/>
              </a:ln>
            </p:spPr>
            <p:txBody>
              <a:bodyPr vert="horz" wrap="square" lIns="0" tIns="13335" rIns="0" bIns="0" rtlCol="0">
                <a:spAutoFit/>
              </a:bodyPr>
              <a:lstStyle/>
              <a:p>
                <a:pPr marL="12700" algn="ctr">
                  <a:lnSpc>
                    <a:spcPts val="700"/>
                  </a:lnSpc>
                  <a:tabLst>
                    <a:tab pos="290830" algn="l"/>
                  </a:tabLst>
                </a:pPr>
                <a:r>
                  <a:rPr lang="ja-JP" altLang="en-US" sz="2000" spc="5" dirty="0">
                    <a:solidFill>
                      <a:srgbClr val="EC008C"/>
                    </a:solidFill>
                    <a:latin typeface="游ゴシック Medium" panose="020B0500000000000000" pitchFamily="50" charset="-128"/>
                    <a:ea typeface="游ゴシック Medium" panose="020B0500000000000000" pitchFamily="50" charset="-128"/>
                    <a:cs typeface="PMingLiU"/>
                  </a:rPr>
                  <a:t>カートン割れ不可</a:t>
                </a:r>
                <a:endParaRPr lang="en-US" altLang="ja-JP" sz="2000" spc="5" dirty="0">
                  <a:solidFill>
                    <a:srgbClr val="EC008C"/>
                  </a:solidFill>
                  <a:latin typeface="游ゴシック Medium" panose="020B0500000000000000" pitchFamily="50" charset="-128"/>
                  <a:ea typeface="游ゴシック Medium" panose="020B0500000000000000" pitchFamily="50" charset="-128"/>
                  <a:cs typeface="PMingLiU"/>
                </a:endParaRPr>
              </a:p>
            </p:txBody>
          </p:sp>
        </p:grpSp>
      </p:grpSp>
      <p:sp>
        <p:nvSpPr>
          <p:cNvPr id="36" name="object 254">
            <a:extLst>
              <a:ext uri="{FF2B5EF4-FFF2-40B4-BE49-F238E27FC236}">
                <a16:creationId xmlns:a16="http://schemas.microsoft.com/office/drawing/2014/main" id="{0135BDA2-12AA-53A6-CC17-1F658654FD18}"/>
              </a:ext>
            </a:extLst>
          </p:cNvPr>
          <p:cNvSpPr txBox="1"/>
          <p:nvPr/>
        </p:nvSpPr>
        <p:spPr>
          <a:xfrm>
            <a:off x="7349088" y="5895564"/>
            <a:ext cx="4335540" cy="567463"/>
          </a:xfrm>
          <a:prstGeom prst="rect">
            <a:avLst/>
          </a:prstGeom>
          <a:solidFill>
            <a:srgbClr val="FFFFFF"/>
          </a:solidFill>
        </p:spPr>
        <p:txBody>
          <a:bodyPr vert="horz" wrap="square" lIns="0" tIns="13335" rIns="0" bIns="0" rtlCol="0">
            <a:spAutoFit/>
          </a:bodyPr>
          <a:lstStyle/>
          <a:p>
            <a:pPr marL="12700">
              <a:tabLst>
                <a:tab pos="290830" algn="l"/>
              </a:tabLst>
            </a:pPr>
            <a:r>
              <a:rPr lang="en-US" altLang="ja-JP" spc="5" dirty="0">
                <a:solidFill>
                  <a:srgbClr val="00AEEF"/>
                </a:solidFill>
                <a:latin typeface="游ゴシック Medium" panose="020B0500000000000000" pitchFamily="50" charset="-128"/>
                <a:ea typeface="游ゴシック Medium" panose="020B0500000000000000" pitchFamily="50" charset="-128"/>
                <a:cs typeface="PMingLiU"/>
              </a:rPr>
              <a:t>※</a:t>
            </a:r>
            <a:r>
              <a:rPr lang="ja-JP" altLang="en-US" spc="5" dirty="0">
                <a:solidFill>
                  <a:srgbClr val="00AEEF"/>
                </a:solidFill>
                <a:latin typeface="游ゴシック Medium" panose="020B0500000000000000" pitchFamily="50" charset="-128"/>
                <a:ea typeface="游ゴシック Medium" panose="020B0500000000000000" pitchFamily="50" charset="-128"/>
                <a:cs typeface="PMingLiU"/>
              </a:rPr>
              <a:t>お米の賞味期間は精米時期表記の為、</a:t>
            </a:r>
            <a:endParaRPr lang="en-US" altLang="ja-JP" spc="5" dirty="0">
              <a:solidFill>
                <a:srgbClr val="00AEEF"/>
              </a:solidFill>
              <a:latin typeface="游ゴシック Medium" panose="020B0500000000000000" pitchFamily="50" charset="-128"/>
              <a:ea typeface="游ゴシック Medium" panose="020B0500000000000000" pitchFamily="50" charset="-128"/>
              <a:cs typeface="PMingLiU"/>
            </a:endParaRPr>
          </a:p>
          <a:p>
            <a:pPr marL="12700">
              <a:tabLst>
                <a:tab pos="290830" algn="l"/>
              </a:tabLst>
            </a:pPr>
            <a:r>
              <a:rPr lang="ja-JP" altLang="en-US" spc="5" dirty="0">
                <a:solidFill>
                  <a:srgbClr val="00AEEF"/>
                </a:solidFill>
                <a:latin typeface="游ゴシック Medium" panose="020B0500000000000000" pitchFamily="50" charset="-128"/>
                <a:ea typeface="游ゴシック Medium" panose="020B0500000000000000" pitchFamily="50" charset="-128"/>
                <a:cs typeface="PMingLiU"/>
              </a:rPr>
              <a:t>　目安の日数になります</a:t>
            </a:r>
            <a:endParaRPr lang="en-US" altLang="ja-JP"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pic>
        <p:nvPicPr>
          <p:cNvPr id="19" name="図 18">
            <a:extLst>
              <a:ext uri="{FF2B5EF4-FFF2-40B4-BE49-F238E27FC236}">
                <a16:creationId xmlns:a16="http://schemas.microsoft.com/office/drawing/2014/main" id="{4312220C-379A-8E95-9BB6-3091DEF068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586" y="2065046"/>
            <a:ext cx="3518254" cy="4538924"/>
          </a:xfrm>
          <a:prstGeom prst="rect">
            <a:avLst/>
          </a:prstGeom>
        </p:spPr>
      </p:pic>
      <p:pic>
        <p:nvPicPr>
          <p:cNvPr id="20" name="図 19">
            <a:extLst>
              <a:ext uri="{FF2B5EF4-FFF2-40B4-BE49-F238E27FC236}">
                <a16:creationId xmlns:a16="http://schemas.microsoft.com/office/drawing/2014/main" id="{91BBFB35-BD6C-4E5C-217D-BD75444F24BB}"/>
              </a:ext>
            </a:extLst>
          </p:cNvPr>
          <p:cNvPicPr>
            <a:picLocks noChangeAspect="1"/>
          </p:cNvPicPr>
          <p:nvPr/>
        </p:nvPicPr>
        <p:blipFill>
          <a:blip r:embed="rId4" cstate="print">
            <a:extLst>
              <a:ext uri="{28A0092B-C50C-407E-A947-70E740481C1C}">
                <a14:useLocalDpi xmlns:a14="http://schemas.microsoft.com/office/drawing/2010/main" val="0"/>
              </a:ext>
            </a:extLst>
          </a:blip>
          <a:srcRect t="11227" r="515" b="5845"/>
          <a:stretch>
            <a:fillRect/>
          </a:stretch>
        </p:blipFill>
        <p:spPr>
          <a:xfrm>
            <a:off x="3783320" y="4407120"/>
            <a:ext cx="2822345" cy="1961961"/>
          </a:xfrm>
          <a:prstGeom prst="rect">
            <a:avLst/>
          </a:prstGeom>
          <a:ln>
            <a:noFill/>
          </a:ln>
          <a:effectLst>
            <a:softEdge rad="112500"/>
          </a:effectLst>
        </p:spPr>
      </p:pic>
      <p:pic>
        <p:nvPicPr>
          <p:cNvPr id="18" name="図 17">
            <a:extLst>
              <a:ext uri="{FF2B5EF4-FFF2-40B4-BE49-F238E27FC236}">
                <a16:creationId xmlns:a16="http://schemas.microsoft.com/office/drawing/2014/main" id="{F1577CA5-9787-B2E7-A741-FC203C7CC3B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3605" y="254030"/>
            <a:ext cx="3041965" cy="1416716"/>
          </a:xfrm>
          <a:prstGeom prst="rect">
            <a:avLst/>
          </a:prstGeom>
        </p:spPr>
      </p:pic>
    </p:spTree>
    <p:extLst>
      <p:ext uri="{BB962C8B-B14F-4D97-AF65-F5344CB8AC3E}">
        <p14:creationId xmlns:p14="http://schemas.microsoft.com/office/powerpoint/2010/main" val="27314944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0BC3C-6281-B494-9527-948CD846EBBC}"/>
            </a:ext>
          </a:extLst>
        </p:cNvPr>
        <p:cNvGrpSpPr/>
        <p:nvPr/>
      </p:nvGrpSpPr>
      <p:grpSpPr>
        <a:xfrm>
          <a:off x="0" y="0"/>
          <a:ext cx="0" cy="0"/>
          <a:chOff x="0" y="0"/>
          <a:chExt cx="0" cy="0"/>
        </a:xfrm>
      </p:grpSpPr>
      <p:sp>
        <p:nvSpPr>
          <p:cNvPr id="59" name="直角三角形 58">
            <a:extLst>
              <a:ext uri="{FF2B5EF4-FFF2-40B4-BE49-F238E27FC236}">
                <a16:creationId xmlns:a16="http://schemas.microsoft.com/office/drawing/2014/main" id="{114C475D-696D-F90B-032E-32496AD2C9B8}"/>
              </a:ext>
            </a:extLst>
          </p:cNvPr>
          <p:cNvSpPr/>
          <p:nvPr/>
        </p:nvSpPr>
        <p:spPr>
          <a:xfrm rot="16200000">
            <a:off x="8943955" y="3610793"/>
            <a:ext cx="2465393" cy="4058048"/>
          </a:xfrm>
          <a:prstGeom prst="r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17" name="グループ化 16">
            <a:extLst>
              <a:ext uri="{FF2B5EF4-FFF2-40B4-BE49-F238E27FC236}">
                <a16:creationId xmlns:a16="http://schemas.microsoft.com/office/drawing/2014/main" id="{E20C5619-56D6-B323-BA99-61A725330CD9}"/>
              </a:ext>
            </a:extLst>
          </p:cNvPr>
          <p:cNvGrpSpPr/>
          <p:nvPr/>
        </p:nvGrpSpPr>
        <p:grpSpPr>
          <a:xfrm>
            <a:off x="6999379" y="1858185"/>
            <a:ext cx="4833042" cy="3810732"/>
            <a:chOff x="6917406" y="1122473"/>
            <a:chExt cx="4833042" cy="3810732"/>
          </a:xfrm>
        </p:grpSpPr>
        <p:sp>
          <p:nvSpPr>
            <p:cNvPr id="3" name="object 258">
              <a:extLst>
                <a:ext uri="{FF2B5EF4-FFF2-40B4-BE49-F238E27FC236}">
                  <a16:creationId xmlns:a16="http://schemas.microsoft.com/office/drawing/2014/main" id="{035EE48E-1F46-9504-7878-75E30270961F}"/>
                </a:ext>
              </a:extLst>
            </p:cNvPr>
            <p:cNvSpPr txBox="1"/>
            <p:nvPr/>
          </p:nvSpPr>
          <p:spPr>
            <a:xfrm>
              <a:off x="6979935" y="1122473"/>
              <a:ext cx="4638073" cy="569836"/>
            </a:xfrm>
            <a:prstGeom prst="rect">
              <a:avLst/>
            </a:prstGeom>
          </p:spPr>
          <p:txBody>
            <a:bodyPr vert="horz" wrap="square" lIns="0" tIns="12700" rIns="0" bIns="0" rtlCol="0">
              <a:spAutoFit/>
            </a:bodyPr>
            <a:lstStyle/>
            <a:p>
              <a:pPr marL="12700">
                <a:lnSpc>
                  <a:spcPts val="910"/>
                </a:lnSpc>
                <a:spcBef>
                  <a:spcPts val="100"/>
                </a:spcBef>
              </a:pPr>
              <a:r>
                <a:rPr lang="ja-JP" altLang="en-US" sz="2400" b="1" dirty="0">
                  <a:latin typeface="游ゴシック" panose="020B0400000000000000" pitchFamily="50" charset="-128"/>
                  <a:cs typeface="Microsoft JhengHei"/>
                </a:rPr>
                <a:t>小岩井農場</a:t>
              </a:r>
              <a:endParaRPr lang="en-US" altLang="ja-JP" sz="2400" b="1" dirty="0">
                <a:latin typeface="游ゴシック" panose="020B0400000000000000" pitchFamily="50" charset="-128"/>
                <a:cs typeface="Microsoft JhengHei"/>
              </a:endParaRPr>
            </a:p>
            <a:p>
              <a:pPr marL="12700">
                <a:lnSpc>
                  <a:spcPts val="910"/>
                </a:lnSpc>
                <a:spcBef>
                  <a:spcPts val="100"/>
                </a:spcBef>
              </a:pPr>
              <a:endParaRPr lang="en-US" altLang="ja-JP" sz="2400" b="1" dirty="0">
                <a:latin typeface="游ゴシック" panose="020B0400000000000000" pitchFamily="50" charset="-128"/>
                <a:cs typeface="Microsoft JhengHei"/>
              </a:endParaRPr>
            </a:p>
            <a:p>
              <a:pPr marL="12700">
                <a:lnSpc>
                  <a:spcPts val="910"/>
                </a:lnSpc>
                <a:spcBef>
                  <a:spcPts val="100"/>
                </a:spcBef>
              </a:pPr>
              <a:endParaRPr lang="en-US" altLang="ja-JP" sz="2400" b="1" dirty="0">
                <a:latin typeface="游ゴシック" panose="020B0400000000000000" pitchFamily="50" charset="-128"/>
                <a:cs typeface="Microsoft JhengHei"/>
              </a:endParaRPr>
            </a:p>
            <a:p>
              <a:pPr marL="12700">
                <a:lnSpc>
                  <a:spcPts val="910"/>
                </a:lnSpc>
                <a:spcBef>
                  <a:spcPts val="100"/>
                </a:spcBef>
              </a:pPr>
              <a:r>
                <a:rPr lang="ja-JP" altLang="en-US" sz="2400" b="1" dirty="0">
                  <a:latin typeface="游ゴシック" panose="020B0400000000000000" pitchFamily="50" charset="-128"/>
                  <a:cs typeface="Microsoft JhengHei"/>
                </a:rPr>
                <a:t>ミルクキャラメル１０５ｇ</a:t>
              </a:r>
            </a:p>
          </p:txBody>
        </p:sp>
        <p:sp>
          <p:nvSpPr>
            <p:cNvPr id="4" name="object 253">
              <a:extLst>
                <a:ext uri="{FF2B5EF4-FFF2-40B4-BE49-F238E27FC236}">
                  <a16:creationId xmlns:a16="http://schemas.microsoft.com/office/drawing/2014/main" id="{E5D2ABCA-CE46-4466-7EAC-3890048C35EB}"/>
                </a:ext>
              </a:extLst>
            </p:cNvPr>
            <p:cNvSpPr txBox="1"/>
            <p:nvPr/>
          </p:nvSpPr>
          <p:spPr>
            <a:xfrm>
              <a:off x="6979934" y="3050697"/>
              <a:ext cx="4638073" cy="153568"/>
            </a:xfrm>
            <a:prstGeom prst="rect">
              <a:avLst/>
            </a:prstGeom>
          </p:spPr>
          <p:txBody>
            <a:bodyPr vert="horz" wrap="square" lIns="0" tIns="13335" rIns="0" bIns="0" rtlCol="0">
              <a:spAutoFit/>
            </a:bodyPr>
            <a:lstStyle/>
            <a:p>
              <a:pPr marL="12700">
                <a:lnSpc>
                  <a:spcPts val="630"/>
                </a:lnSpc>
                <a:spcBef>
                  <a:spcPts val="105"/>
                </a:spcBef>
              </a:pPr>
              <a:r>
                <a:rPr lang="ja-JP" altLang="en-US" sz="2400" b="1" spc="50" dirty="0">
                  <a:solidFill>
                    <a:srgbClr val="00AEEF"/>
                  </a:solidFill>
                  <a:latin typeface="Microsoft JhengHei"/>
                  <a:cs typeface="Microsoft JhengHei"/>
                </a:rPr>
                <a:t>申込単位 </a:t>
              </a:r>
              <a:r>
                <a:rPr lang="en-US" altLang="ja-JP" sz="2400" b="1" spc="50" dirty="0">
                  <a:solidFill>
                    <a:srgbClr val="00AEEF"/>
                  </a:solidFill>
                  <a:latin typeface="Microsoft JhengHei"/>
                  <a:cs typeface="Microsoft JhengHei"/>
                </a:rPr>
                <a:t>30</a:t>
              </a:r>
              <a:r>
                <a:rPr lang="ja-JP" altLang="en-US" sz="2400" b="1" spc="50" dirty="0">
                  <a:solidFill>
                    <a:srgbClr val="00AEEF"/>
                  </a:solidFill>
                  <a:latin typeface="Microsoft JhengHei"/>
                  <a:cs typeface="Microsoft JhengHei"/>
                </a:rPr>
                <a:t>箱</a:t>
              </a:r>
              <a:r>
                <a:rPr lang="en-US" altLang="ja-JP" sz="2400" b="1" spc="50" dirty="0">
                  <a:solidFill>
                    <a:srgbClr val="00AEEF"/>
                  </a:solidFill>
                  <a:latin typeface="Microsoft JhengHei"/>
                  <a:cs typeface="Microsoft JhengHei"/>
                </a:rPr>
                <a:t>(30×1</a:t>
              </a:r>
              <a:r>
                <a:rPr lang="ja-JP" altLang="en-US" sz="2400" b="1" spc="50" dirty="0">
                  <a:solidFill>
                    <a:srgbClr val="00AEEF"/>
                  </a:solidFill>
                  <a:latin typeface="Microsoft JhengHei"/>
                  <a:cs typeface="Microsoft JhengHei"/>
                </a:rPr>
                <a:t>カートン</a:t>
              </a:r>
              <a:r>
                <a:rPr lang="en-US" altLang="ja-JP" sz="2400" b="1" spc="50" dirty="0">
                  <a:solidFill>
                    <a:srgbClr val="00AEEF"/>
                  </a:solidFill>
                  <a:latin typeface="Microsoft JhengHei"/>
                  <a:cs typeface="Microsoft JhengHei"/>
                </a:rPr>
                <a:t>)</a:t>
              </a:r>
              <a:endParaRPr sz="2400" dirty="0">
                <a:latin typeface="Microsoft JhengHei"/>
                <a:cs typeface="Microsoft JhengHei"/>
              </a:endParaRPr>
            </a:p>
          </p:txBody>
        </p:sp>
        <p:sp>
          <p:nvSpPr>
            <p:cNvPr id="6" name="object 259">
              <a:extLst>
                <a:ext uri="{FF2B5EF4-FFF2-40B4-BE49-F238E27FC236}">
                  <a16:creationId xmlns:a16="http://schemas.microsoft.com/office/drawing/2014/main" id="{466D9748-E78B-E299-E0BA-7840AC75D6B4}"/>
                </a:ext>
              </a:extLst>
            </p:cNvPr>
            <p:cNvSpPr/>
            <p:nvPr/>
          </p:nvSpPr>
          <p:spPr>
            <a:xfrm rot="10800000" flipV="1">
              <a:off x="7005843" y="1791817"/>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sp>
          <p:nvSpPr>
            <p:cNvPr id="7" name="object 260">
              <a:extLst>
                <a:ext uri="{FF2B5EF4-FFF2-40B4-BE49-F238E27FC236}">
                  <a16:creationId xmlns:a16="http://schemas.microsoft.com/office/drawing/2014/main" id="{0AD032FF-5BDB-2A97-952C-59F650E89508}"/>
                </a:ext>
              </a:extLst>
            </p:cNvPr>
            <p:cNvSpPr txBox="1"/>
            <p:nvPr/>
          </p:nvSpPr>
          <p:spPr>
            <a:xfrm>
              <a:off x="9284242" y="2010779"/>
              <a:ext cx="2123803" cy="845103"/>
            </a:xfrm>
            <a:prstGeom prst="rect">
              <a:avLst/>
            </a:prstGeom>
          </p:spPr>
          <p:txBody>
            <a:bodyPr vert="horz" wrap="square" lIns="0" tIns="13970" rIns="0" bIns="0" rtlCol="0">
              <a:spAutoFit/>
            </a:bodyPr>
            <a:lstStyle/>
            <a:p>
              <a:pPr marL="12700" algn="ctr">
                <a:lnSpc>
                  <a:spcPct val="100000"/>
                </a:lnSpc>
                <a:spcBef>
                  <a:spcPts val="110"/>
                </a:spcBef>
                <a:tabLst>
                  <a:tab pos="915035" algn="l"/>
                </a:tabLst>
              </a:pPr>
              <a:r>
                <a:rPr sz="3200" b="1" spc="10" dirty="0">
                  <a:solidFill>
                    <a:srgbClr val="EC008C"/>
                  </a:solidFill>
                  <a:uFill>
                    <a:solidFill>
                      <a:srgbClr val="231F20"/>
                    </a:solidFill>
                  </a:uFill>
                  <a:latin typeface="Century Gothic"/>
                  <a:cs typeface="Century Gothic"/>
                </a:rPr>
                <a:t>¥</a:t>
              </a:r>
              <a:r>
                <a:rPr lang="en-US" altLang="ja-JP" sz="5400" b="1" spc="10" dirty="0">
                  <a:solidFill>
                    <a:srgbClr val="EC008C"/>
                  </a:solidFill>
                  <a:uFill>
                    <a:solidFill>
                      <a:srgbClr val="231F20"/>
                    </a:solidFill>
                  </a:uFill>
                  <a:latin typeface="Century Gothic"/>
                  <a:cs typeface="Century Gothic"/>
                </a:rPr>
                <a:t>480</a:t>
              </a:r>
              <a:endParaRPr sz="3600" dirty="0">
                <a:latin typeface="Century Gothic"/>
                <a:cs typeface="Century Gothic"/>
              </a:endParaRPr>
            </a:p>
          </p:txBody>
        </p:sp>
        <p:sp>
          <p:nvSpPr>
            <p:cNvPr id="8" name="object 261">
              <a:extLst>
                <a:ext uri="{FF2B5EF4-FFF2-40B4-BE49-F238E27FC236}">
                  <a16:creationId xmlns:a16="http://schemas.microsoft.com/office/drawing/2014/main" id="{1AD9091A-C455-749C-5722-181123E482F0}"/>
                </a:ext>
              </a:extLst>
            </p:cNvPr>
            <p:cNvSpPr txBox="1"/>
            <p:nvPr/>
          </p:nvSpPr>
          <p:spPr>
            <a:xfrm>
              <a:off x="7005843" y="1785998"/>
              <a:ext cx="1830155" cy="377026"/>
            </a:xfrm>
            <a:prstGeom prst="rect">
              <a:avLst/>
            </a:prstGeom>
            <a:solidFill>
              <a:schemeClr val="bg1"/>
            </a:solidFill>
            <a:ln w="3809">
              <a:solidFill>
                <a:srgbClr val="231F20"/>
              </a:solidFill>
            </a:ln>
          </p:spPr>
          <p:txBody>
            <a:bodyPr vert="horz" wrap="square" lIns="0" tIns="7620" rIns="0" bIns="0" rtlCol="0">
              <a:spAutoFit/>
            </a:bodyPr>
            <a:lstStyle/>
            <a:p>
              <a:pPr marL="23495" algn="dist">
                <a:lnSpc>
                  <a:spcPct val="100000"/>
                </a:lnSpc>
                <a:spcBef>
                  <a:spcPts val="60"/>
                </a:spcBef>
              </a:pPr>
              <a:r>
                <a:rPr lang="en-US" altLang="ja-JP" sz="2400" dirty="0">
                  <a:latin typeface="UD デジタル 教科書体 NK-R" panose="02020400000000000000" pitchFamily="18" charset="-128"/>
                  <a:ea typeface="UD デジタル 教科書体 NK-R" panose="02020400000000000000" pitchFamily="18" charset="-128"/>
                  <a:cs typeface="PMingLiU"/>
                </a:rPr>
                <a:t>2478329</a:t>
              </a:r>
              <a:endParaRPr sz="2400" dirty="0">
                <a:latin typeface="UD デジタル 教科書体 NK-R" panose="02020400000000000000" pitchFamily="18" charset="-128"/>
                <a:ea typeface="UD デジタル 教科書体 NK-R" panose="02020400000000000000" pitchFamily="18" charset="-128"/>
                <a:cs typeface="PMingLiU"/>
              </a:endParaRPr>
            </a:p>
          </p:txBody>
        </p:sp>
        <p:sp>
          <p:nvSpPr>
            <p:cNvPr id="9" name="テキスト ボックス 8">
              <a:extLst>
                <a:ext uri="{FF2B5EF4-FFF2-40B4-BE49-F238E27FC236}">
                  <a16:creationId xmlns:a16="http://schemas.microsoft.com/office/drawing/2014/main" id="{83053D6C-0EDE-672D-3D0E-F424A2BB9BC3}"/>
                </a:ext>
              </a:extLst>
            </p:cNvPr>
            <p:cNvSpPr txBox="1"/>
            <p:nvPr/>
          </p:nvSpPr>
          <p:spPr>
            <a:xfrm flipH="1">
              <a:off x="11195144" y="1946171"/>
              <a:ext cx="461665" cy="1051821"/>
            </a:xfrm>
            <a:prstGeom prst="rect">
              <a:avLst/>
            </a:prstGeom>
            <a:noFill/>
          </p:spPr>
          <p:txBody>
            <a:bodyPr vert="eaVert" wrap="square" rtlCol="0">
              <a:spAutoFit/>
            </a:bodyPr>
            <a:lstStyle/>
            <a:p>
              <a:pPr lvl="0" defTabSz="914400" fontAlgn="base">
                <a:spcBef>
                  <a:spcPct val="0"/>
                </a:spcBef>
                <a:spcAft>
                  <a:spcPct val="0"/>
                </a:spcAft>
              </a:pPr>
              <a:r>
                <a:rPr kumimoji="1" lang="ja-JP" altLang="en-US" b="1" dirty="0">
                  <a:solidFill>
                    <a:srgbClr val="FF3399"/>
                  </a:solidFill>
                  <a:latin typeface="ＭＳ ゴシック" pitchFamily="49" charset="-128"/>
                  <a:ea typeface="ＭＳ ゴシック" pitchFamily="49" charset="-128"/>
                </a:rPr>
                <a:t>（税別）</a:t>
              </a:r>
            </a:p>
          </p:txBody>
        </p:sp>
        <p:sp>
          <p:nvSpPr>
            <p:cNvPr id="10" name="object 260">
              <a:extLst>
                <a:ext uri="{FF2B5EF4-FFF2-40B4-BE49-F238E27FC236}">
                  <a16:creationId xmlns:a16="http://schemas.microsoft.com/office/drawing/2014/main" id="{C1045240-1D02-3C0B-59D6-107FAA3DFE07}"/>
                </a:ext>
              </a:extLst>
            </p:cNvPr>
            <p:cNvSpPr txBox="1"/>
            <p:nvPr/>
          </p:nvSpPr>
          <p:spPr>
            <a:xfrm>
              <a:off x="7005843" y="2521358"/>
              <a:ext cx="671054" cy="291105"/>
            </a:xfrm>
            <a:prstGeom prst="rect">
              <a:avLst/>
            </a:prstGeom>
          </p:spPr>
          <p:txBody>
            <a:bodyPr vert="horz" wrap="square" lIns="0" tIns="13970" rIns="0" bIns="0" rtlCol="0">
              <a:spAutoFit/>
            </a:bodyPr>
            <a:lstStyle/>
            <a:p>
              <a:pPr marL="12700">
                <a:lnSpc>
                  <a:spcPct val="100000"/>
                </a:lnSpc>
                <a:spcBef>
                  <a:spcPts val="110"/>
                </a:spcBef>
                <a:tabLst>
                  <a:tab pos="915035" algn="l"/>
                </a:tabLst>
              </a:pPr>
              <a:r>
                <a:rPr lang="en-US" altLang="ja-JP" dirty="0">
                  <a:latin typeface="Yu Gothic UI Semibold" panose="020B0700000000000000" pitchFamily="50" charset="-128"/>
                  <a:ea typeface="Yu Gothic UI Semibold" panose="020B0700000000000000" pitchFamily="50" charset="-128"/>
                  <a:cs typeface="Century Gothic"/>
                </a:rPr>
                <a:t>MKT</a:t>
              </a:r>
              <a:endParaRPr dirty="0">
                <a:latin typeface="Yu Gothic UI Semibold" panose="020B0700000000000000" pitchFamily="50" charset="-128"/>
                <a:ea typeface="Yu Gothic UI Semibold" panose="020B0700000000000000" pitchFamily="50" charset="-128"/>
                <a:cs typeface="Century Gothic"/>
              </a:endParaRPr>
            </a:p>
          </p:txBody>
        </p:sp>
        <p:sp>
          <p:nvSpPr>
            <p:cNvPr id="20" name="object 259">
              <a:extLst>
                <a:ext uri="{FF2B5EF4-FFF2-40B4-BE49-F238E27FC236}">
                  <a16:creationId xmlns:a16="http://schemas.microsoft.com/office/drawing/2014/main" id="{95BEB951-4B05-9706-3419-EFCB54B6AC73}"/>
                </a:ext>
              </a:extLst>
            </p:cNvPr>
            <p:cNvSpPr/>
            <p:nvPr/>
          </p:nvSpPr>
          <p:spPr>
            <a:xfrm rot="10800000" flipV="1">
              <a:off x="7005842" y="2831177"/>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grpSp>
          <p:nvGrpSpPr>
            <p:cNvPr id="26" name="グループ化 25">
              <a:extLst>
                <a:ext uri="{FF2B5EF4-FFF2-40B4-BE49-F238E27FC236}">
                  <a16:creationId xmlns:a16="http://schemas.microsoft.com/office/drawing/2014/main" id="{BBC46794-C468-923F-A991-CDDCBA095741}"/>
                </a:ext>
              </a:extLst>
            </p:cNvPr>
            <p:cNvGrpSpPr/>
            <p:nvPr/>
          </p:nvGrpSpPr>
          <p:grpSpPr>
            <a:xfrm>
              <a:off x="9660386" y="1848614"/>
              <a:ext cx="1395000" cy="252313"/>
              <a:chOff x="9217441" y="528159"/>
              <a:chExt cx="1395000" cy="252313"/>
            </a:xfrm>
          </p:grpSpPr>
          <p:sp>
            <p:nvSpPr>
              <p:cNvPr id="21" name="角丸四角形 621">
                <a:extLst>
                  <a:ext uri="{FF2B5EF4-FFF2-40B4-BE49-F238E27FC236}">
                    <a16:creationId xmlns:a16="http://schemas.microsoft.com/office/drawing/2014/main" id="{E2DD827A-C1A1-2189-D82D-63B3BD48A262}"/>
                  </a:ext>
                </a:extLst>
              </p:cNvPr>
              <p:cNvSpPr/>
              <p:nvPr/>
            </p:nvSpPr>
            <p:spPr>
              <a:xfrm>
                <a:off x="9217441" y="528159"/>
                <a:ext cx="1299416" cy="248462"/>
              </a:xfrm>
              <a:prstGeom prst="roundRect">
                <a:avLst/>
              </a:prstGeom>
              <a:solidFill>
                <a:schemeClr val="bg1"/>
              </a:solidFill>
              <a:ln w="3175">
                <a:solidFill>
                  <a:srgbClr val="EC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object 258">
                <a:extLst>
                  <a:ext uri="{FF2B5EF4-FFF2-40B4-BE49-F238E27FC236}">
                    <a16:creationId xmlns:a16="http://schemas.microsoft.com/office/drawing/2014/main" id="{2AA9B3AD-BE8E-E917-B646-88681D8EB9E5}"/>
                  </a:ext>
                </a:extLst>
              </p:cNvPr>
              <p:cNvSpPr txBox="1"/>
              <p:nvPr/>
            </p:nvSpPr>
            <p:spPr>
              <a:xfrm>
                <a:off x="9313025" y="623954"/>
                <a:ext cx="1299416" cy="156518"/>
              </a:xfrm>
              <a:prstGeom prst="rect">
                <a:avLst/>
              </a:prstGeom>
            </p:spPr>
            <p:txBody>
              <a:bodyPr vert="horz" wrap="square" lIns="0" tIns="12700" rIns="0" bIns="0" rtlCol="0">
                <a:spAutoFit/>
              </a:bodyPr>
              <a:lstStyle/>
              <a:p>
                <a:pPr marL="12700">
                  <a:lnSpc>
                    <a:spcPts val="910"/>
                  </a:lnSpc>
                  <a:spcBef>
                    <a:spcPts val="100"/>
                  </a:spcBef>
                </a:pPr>
                <a:r>
                  <a:rPr lang="ja-JP" altLang="en-US" sz="1600" b="1" dirty="0">
                    <a:solidFill>
                      <a:srgbClr val="EC008C"/>
                    </a:solidFill>
                    <a:latin typeface="游ゴシック" panose="020B0400000000000000" pitchFamily="50" charset="-128"/>
                    <a:cs typeface="Microsoft JhengHei"/>
                  </a:rPr>
                  <a:t>軽減税率</a:t>
                </a:r>
                <a:r>
                  <a:rPr lang="en-US" altLang="ja-JP" sz="1600" b="1" dirty="0">
                    <a:solidFill>
                      <a:srgbClr val="EC008C"/>
                    </a:solidFill>
                    <a:latin typeface="游ゴシック" panose="020B0400000000000000" pitchFamily="50" charset="-128"/>
                    <a:cs typeface="Microsoft JhengHei"/>
                  </a:rPr>
                  <a:t>8</a:t>
                </a:r>
                <a:r>
                  <a:rPr lang="ja-JP" altLang="en-US" sz="1600" b="1" dirty="0">
                    <a:solidFill>
                      <a:srgbClr val="EC008C"/>
                    </a:solidFill>
                    <a:latin typeface="游ゴシック" panose="020B0400000000000000" pitchFamily="50" charset="-128"/>
                    <a:cs typeface="Microsoft JhengHei"/>
                  </a:rPr>
                  <a:t>％</a:t>
                </a:r>
              </a:p>
            </p:txBody>
          </p:sp>
        </p:grpSp>
        <p:sp>
          <p:nvSpPr>
            <p:cNvPr id="19" name="object 254">
              <a:extLst>
                <a:ext uri="{FF2B5EF4-FFF2-40B4-BE49-F238E27FC236}">
                  <a16:creationId xmlns:a16="http://schemas.microsoft.com/office/drawing/2014/main" id="{76DA653B-031D-7719-85F6-E6874BE1D01D}"/>
                </a:ext>
              </a:extLst>
            </p:cNvPr>
            <p:cNvSpPr txBox="1"/>
            <p:nvPr/>
          </p:nvSpPr>
          <p:spPr>
            <a:xfrm>
              <a:off x="6999592" y="3409692"/>
              <a:ext cx="4750856" cy="869918"/>
            </a:xfrm>
            <a:prstGeom prst="rect">
              <a:avLst/>
            </a:prstGeom>
          </p:spPr>
          <p:txBody>
            <a:bodyPr vert="horz" wrap="square" lIns="0" tIns="13335" rIns="0" bIns="0" rtlCol="0">
              <a:spAutoFit/>
            </a:bodyPr>
            <a:lstStyle/>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パッケージサイズ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17.7×8.3×3.8cm</a:t>
              </a: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荷姿　化粧箱入り</a:t>
              </a: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賞味期間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365</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日（残日数</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180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日以上）</a:t>
              </a:r>
              <a:endParaRPr lang="en-US" altLang="ja-JP" sz="2800" spc="5" dirty="0">
                <a:solidFill>
                  <a:srgbClr val="231F20"/>
                </a:solidFill>
                <a:latin typeface="游ゴシック Medium" panose="020B0500000000000000" pitchFamily="50" charset="-128"/>
                <a:ea typeface="游ゴシック Medium" panose="020B0500000000000000" pitchFamily="50" charset="-128"/>
                <a:cs typeface="PMingLiU"/>
              </a:endParaRPr>
            </a:p>
          </p:txBody>
        </p:sp>
        <p:grpSp>
          <p:nvGrpSpPr>
            <p:cNvPr id="31" name="グループ化 30">
              <a:extLst>
                <a:ext uri="{FF2B5EF4-FFF2-40B4-BE49-F238E27FC236}">
                  <a16:creationId xmlns:a16="http://schemas.microsoft.com/office/drawing/2014/main" id="{0E8186C6-824F-BB5B-6A40-585C7795957A}"/>
                </a:ext>
              </a:extLst>
            </p:cNvPr>
            <p:cNvGrpSpPr/>
            <p:nvPr/>
          </p:nvGrpSpPr>
          <p:grpSpPr>
            <a:xfrm>
              <a:off x="9378646" y="4562653"/>
              <a:ext cx="2312176" cy="370552"/>
              <a:chOff x="9275349" y="5605430"/>
              <a:chExt cx="2129980" cy="370552"/>
            </a:xfrm>
          </p:grpSpPr>
          <p:sp>
            <p:nvSpPr>
              <p:cNvPr id="32" name="テキスト ボックス 31">
                <a:extLst>
                  <a:ext uri="{FF2B5EF4-FFF2-40B4-BE49-F238E27FC236}">
                    <a16:creationId xmlns:a16="http://schemas.microsoft.com/office/drawing/2014/main" id="{921C14F0-09E8-7CCE-8078-3C83740E6E80}"/>
                  </a:ext>
                </a:extLst>
              </p:cNvPr>
              <p:cNvSpPr txBox="1"/>
              <p:nvPr/>
            </p:nvSpPr>
            <p:spPr>
              <a:xfrm>
                <a:off x="9290186" y="5605430"/>
                <a:ext cx="2115143" cy="370552"/>
              </a:xfrm>
              <a:prstGeom prst="rect">
                <a:avLst/>
              </a:prstGeom>
              <a:solidFill>
                <a:schemeClr val="bg1"/>
              </a:solidFill>
              <a:ln w="12700">
                <a:solidFill>
                  <a:srgbClr val="00AEEF"/>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33" name="object 254">
                <a:extLst>
                  <a:ext uri="{FF2B5EF4-FFF2-40B4-BE49-F238E27FC236}">
                    <a16:creationId xmlns:a16="http://schemas.microsoft.com/office/drawing/2014/main" id="{DC37A119-7A6A-32C3-2871-7309C3058247}"/>
                  </a:ext>
                </a:extLst>
              </p:cNvPr>
              <p:cNvSpPr txBox="1"/>
              <p:nvPr/>
            </p:nvSpPr>
            <p:spPr>
              <a:xfrm>
                <a:off x="9275349" y="5813056"/>
                <a:ext cx="2109066" cy="151773"/>
              </a:xfrm>
              <a:prstGeom prst="rect">
                <a:avLst/>
              </a:prstGeom>
            </p:spPr>
            <p:txBody>
              <a:bodyPr vert="horz" wrap="square" lIns="0" tIns="13335" rIns="0" bIns="0" rtlCol="0">
                <a:spAutoFit/>
              </a:bodyPr>
              <a:lstStyle/>
              <a:p>
                <a:pPr marL="12700" algn="ctr">
                  <a:lnSpc>
                    <a:spcPts val="700"/>
                  </a:lnSpc>
                  <a:tabLst>
                    <a:tab pos="290830" algn="l"/>
                  </a:tabLst>
                </a:pP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出荷まで約</a:t>
                </a:r>
                <a:r>
                  <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rPr>
                  <a:t>4</a:t>
                </a: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日</a:t>
                </a:r>
                <a:endPar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grpSp>
        <p:grpSp>
          <p:nvGrpSpPr>
            <p:cNvPr id="37" name="グループ化 36">
              <a:extLst>
                <a:ext uri="{FF2B5EF4-FFF2-40B4-BE49-F238E27FC236}">
                  <a16:creationId xmlns:a16="http://schemas.microsoft.com/office/drawing/2014/main" id="{A7CB8C95-F7C9-5F72-5457-9BCE25436EA7}"/>
                </a:ext>
              </a:extLst>
            </p:cNvPr>
            <p:cNvGrpSpPr/>
            <p:nvPr/>
          </p:nvGrpSpPr>
          <p:grpSpPr>
            <a:xfrm>
              <a:off x="6917406" y="4562653"/>
              <a:ext cx="2609952" cy="370552"/>
              <a:chOff x="8916045" y="5987830"/>
              <a:chExt cx="2109066" cy="370552"/>
            </a:xfrm>
          </p:grpSpPr>
          <p:sp>
            <p:nvSpPr>
              <p:cNvPr id="38" name="テキスト ボックス 37">
                <a:extLst>
                  <a:ext uri="{FF2B5EF4-FFF2-40B4-BE49-F238E27FC236}">
                    <a16:creationId xmlns:a16="http://schemas.microsoft.com/office/drawing/2014/main" id="{363F165E-D85F-1CF4-FFA0-08820B66ECAC}"/>
                  </a:ext>
                </a:extLst>
              </p:cNvPr>
              <p:cNvSpPr txBox="1"/>
              <p:nvPr/>
            </p:nvSpPr>
            <p:spPr>
              <a:xfrm>
                <a:off x="9054452" y="5987830"/>
                <a:ext cx="1856063" cy="370552"/>
              </a:xfrm>
              <a:prstGeom prst="rect">
                <a:avLst/>
              </a:prstGeom>
              <a:solidFill>
                <a:schemeClr val="bg1"/>
              </a:solidFill>
              <a:ln w="12700">
                <a:solidFill>
                  <a:srgbClr val="EC008C"/>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39" name="object 254">
                <a:extLst>
                  <a:ext uri="{FF2B5EF4-FFF2-40B4-BE49-F238E27FC236}">
                    <a16:creationId xmlns:a16="http://schemas.microsoft.com/office/drawing/2014/main" id="{681C5380-D154-777C-F2B1-1B59070707C0}"/>
                  </a:ext>
                </a:extLst>
              </p:cNvPr>
              <p:cNvSpPr txBox="1"/>
              <p:nvPr/>
            </p:nvSpPr>
            <p:spPr>
              <a:xfrm>
                <a:off x="8916045" y="6195456"/>
                <a:ext cx="2109066" cy="151773"/>
              </a:xfrm>
              <a:prstGeom prst="rect">
                <a:avLst/>
              </a:prstGeom>
              <a:ln>
                <a:noFill/>
              </a:ln>
            </p:spPr>
            <p:txBody>
              <a:bodyPr vert="horz" wrap="square" lIns="0" tIns="13335" rIns="0" bIns="0" rtlCol="0">
                <a:spAutoFit/>
              </a:bodyPr>
              <a:lstStyle/>
              <a:p>
                <a:pPr marL="12700" algn="ctr">
                  <a:lnSpc>
                    <a:spcPts val="700"/>
                  </a:lnSpc>
                  <a:tabLst>
                    <a:tab pos="290830" algn="l"/>
                  </a:tabLst>
                </a:pPr>
                <a:r>
                  <a:rPr lang="ja-JP" altLang="en-US" sz="2000" spc="5" dirty="0">
                    <a:solidFill>
                      <a:srgbClr val="EC008C"/>
                    </a:solidFill>
                    <a:latin typeface="游ゴシック Medium" panose="020B0500000000000000" pitchFamily="50" charset="-128"/>
                    <a:ea typeface="游ゴシック Medium" panose="020B0500000000000000" pitchFamily="50" charset="-128"/>
                    <a:cs typeface="PMingLiU"/>
                  </a:rPr>
                  <a:t>カートン割れ不可</a:t>
                </a:r>
                <a:endParaRPr lang="en-US" altLang="ja-JP" sz="2000" spc="5" dirty="0">
                  <a:solidFill>
                    <a:srgbClr val="EC008C"/>
                  </a:solidFill>
                  <a:latin typeface="游ゴシック Medium" panose="020B0500000000000000" pitchFamily="50" charset="-128"/>
                  <a:ea typeface="游ゴシック Medium" panose="020B0500000000000000" pitchFamily="50" charset="-128"/>
                  <a:cs typeface="PMingLiU"/>
                </a:endParaRPr>
              </a:p>
            </p:txBody>
          </p:sp>
        </p:grpSp>
      </p:grpSp>
      <p:sp>
        <p:nvSpPr>
          <p:cNvPr id="16" name="正方形/長方形 15">
            <a:extLst>
              <a:ext uri="{FF2B5EF4-FFF2-40B4-BE49-F238E27FC236}">
                <a16:creationId xmlns:a16="http://schemas.microsoft.com/office/drawing/2014/main" id="{3A22EB82-284A-C2FD-8C15-95CD64C8BC4B}"/>
              </a:ext>
            </a:extLst>
          </p:cNvPr>
          <p:cNvSpPr/>
          <p:nvPr/>
        </p:nvSpPr>
        <p:spPr>
          <a:xfrm>
            <a:off x="0" y="0"/>
            <a:ext cx="6777648" cy="6858000"/>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p>
        </p:txBody>
      </p:sp>
      <p:sp>
        <p:nvSpPr>
          <p:cNvPr id="53" name="正方形/長方形 52">
            <a:extLst>
              <a:ext uri="{FF2B5EF4-FFF2-40B4-BE49-F238E27FC236}">
                <a16:creationId xmlns:a16="http://schemas.microsoft.com/office/drawing/2014/main" id="{600448A3-5E30-2964-AD45-89A4FE8368B9}"/>
              </a:ext>
            </a:extLst>
          </p:cNvPr>
          <p:cNvSpPr/>
          <p:nvPr/>
        </p:nvSpPr>
        <p:spPr>
          <a:xfrm>
            <a:off x="297634" y="1812144"/>
            <a:ext cx="1079075" cy="497439"/>
          </a:xfrm>
          <a:prstGeom prst="rect">
            <a:avLst/>
          </a:prstGeom>
          <a:solidFill>
            <a:srgbClr val="FF000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48" name="テキスト ボックス 47">
            <a:extLst>
              <a:ext uri="{FF2B5EF4-FFF2-40B4-BE49-F238E27FC236}">
                <a16:creationId xmlns:a16="http://schemas.microsoft.com/office/drawing/2014/main" id="{FCB838D1-A541-4E98-F317-D5499FC67C2E}"/>
              </a:ext>
            </a:extLst>
          </p:cNvPr>
          <p:cNvSpPr txBox="1"/>
          <p:nvPr/>
        </p:nvSpPr>
        <p:spPr>
          <a:xfrm>
            <a:off x="505402" y="1896537"/>
            <a:ext cx="646331" cy="369332"/>
          </a:xfrm>
          <a:prstGeom prst="rect">
            <a:avLst/>
          </a:prstGeom>
          <a:noFill/>
          <a:ln>
            <a:noFill/>
          </a:ln>
        </p:spPr>
        <p:txBody>
          <a:bodyPr wrap="none" rtlCol="0">
            <a:spAutoFit/>
          </a:bodyPr>
          <a:lstStyle/>
          <a:p>
            <a:r>
              <a:rPr kumimoji="1" lang="ja-JP" altLang="en-US" b="1" dirty="0">
                <a:solidFill>
                  <a:schemeClr val="bg1"/>
                </a:solidFill>
              </a:rPr>
              <a:t>岩手</a:t>
            </a:r>
          </a:p>
        </p:txBody>
      </p:sp>
      <p:sp>
        <p:nvSpPr>
          <p:cNvPr id="2" name="テキスト ボックス 1">
            <a:extLst>
              <a:ext uri="{FF2B5EF4-FFF2-40B4-BE49-F238E27FC236}">
                <a16:creationId xmlns:a16="http://schemas.microsoft.com/office/drawing/2014/main" id="{755E4528-D4C8-6200-DECF-12AA1F25272C}"/>
              </a:ext>
            </a:extLst>
          </p:cNvPr>
          <p:cNvSpPr txBox="1"/>
          <p:nvPr/>
        </p:nvSpPr>
        <p:spPr>
          <a:xfrm>
            <a:off x="11654136" y="2950417"/>
            <a:ext cx="461664" cy="523220"/>
          </a:xfrm>
          <a:prstGeom prst="rect">
            <a:avLst/>
          </a:prstGeom>
          <a:noFill/>
        </p:spPr>
        <p:txBody>
          <a:bodyPr wrap="square" rtlCol="0">
            <a:spAutoFit/>
          </a:bodyPr>
          <a:lstStyle/>
          <a:p>
            <a:pPr algn="ctr"/>
            <a:r>
              <a:rPr lang="ja-JP" altLang="en-US" sz="2800" dirty="0">
                <a:solidFill>
                  <a:srgbClr val="EC008C"/>
                </a:solidFill>
              </a:rPr>
              <a:t>＊</a:t>
            </a:r>
            <a:endParaRPr kumimoji="1" lang="ja-JP" altLang="en-US" sz="2800" dirty="0">
              <a:solidFill>
                <a:srgbClr val="EC008C"/>
              </a:solidFill>
            </a:endParaRPr>
          </a:p>
        </p:txBody>
      </p:sp>
      <p:pic>
        <p:nvPicPr>
          <p:cNvPr id="12" name="図 11">
            <a:extLst>
              <a:ext uri="{FF2B5EF4-FFF2-40B4-BE49-F238E27FC236}">
                <a16:creationId xmlns:a16="http://schemas.microsoft.com/office/drawing/2014/main" id="{5AFC2132-F986-998B-D407-B7037710BA00}"/>
              </a:ext>
            </a:extLst>
          </p:cNvPr>
          <p:cNvPicPr>
            <a:picLocks noChangeAspect="1"/>
          </p:cNvPicPr>
          <p:nvPr/>
        </p:nvPicPr>
        <p:blipFill>
          <a:blip r:embed="rId2"/>
          <a:srcRect l="24876" t="13628" r="37647" b="11440"/>
          <a:stretch>
            <a:fillRect/>
          </a:stretch>
        </p:blipFill>
        <p:spPr>
          <a:xfrm>
            <a:off x="167366" y="1812144"/>
            <a:ext cx="2223962" cy="2501280"/>
          </a:xfrm>
          <a:prstGeom prst="rect">
            <a:avLst/>
          </a:prstGeom>
        </p:spPr>
      </p:pic>
      <p:pic>
        <p:nvPicPr>
          <p:cNvPr id="14" name="図 13">
            <a:extLst>
              <a:ext uri="{FF2B5EF4-FFF2-40B4-BE49-F238E27FC236}">
                <a16:creationId xmlns:a16="http://schemas.microsoft.com/office/drawing/2014/main" id="{D1DD88DE-776E-C106-752C-CCD27A8A518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3023" y="1710900"/>
            <a:ext cx="6959020" cy="5219265"/>
          </a:xfrm>
          <a:prstGeom prst="rect">
            <a:avLst/>
          </a:prstGeom>
        </p:spPr>
      </p:pic>
      <p:grpSp>
        <p:nvGrpSpPr>
          <p:cNvPr id="5" name="グループ化 4">
            <a:extLst>
              <a:ext uri="{FF2B5EF4-FFF2-40B4-BE49-F238E27FC236}">
                <a16:creationId xmlns:a16="http://schemas.microsoft.com/office/drawing/2014/main" id="{45F44751-2710-E514-1E5C-46216BA95213}"/>
              </a:ext>
            </a:extLst>
          </p:cNvPr>
          <p:cNvGrpSpPr/>
          <p:nvPr/>
        </p:nvGrpSpPr>
        <p:grpSpPr>
          <a:xfrm>
            <a:off x="7090001" y="668647"/>
            <a:ext cx="4808563" cy="461306"/>
            <a:chOff x="7094439" y="143253"/>
            <a:chExt cx="4808563" cy="461306"/>
          </a:xfrm>
        </p:grpSpPr>
        <p:sp>
          <p:nvSpPr>
            <p:cNvPr id="11" name="テキスト ボックス 10">
              <a:extLst>
                <a:ext uri="{FF2B5EF4-FFF2-40B4-BE49-F238E27FC236}">
                  <a16:creationId xmlns:a16="http://schemas.microsoft.com/office/drawing/2014/main" id="{7B0DC576-C9B6-C4D0-7F33-4E3889DDC214}"/>
                </a:ext>
              </a:extLst>
            </p:cNvPr>
            <p:cNvSpPr txBox="1"/>
            <p:nvPr/>
          </p:nvSpPr>
          <p:spPr>
            <a:xfrm>
              <a:off x="7094439" y="149660"/>
              <a:ext cx="1584508"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来場記念品に</a:t>
              </a:r>
              <a:r>
                <a:rPr lang="ja-JP" altLang="en-US" sz="1400" dirty="0">
                  <a:solidFill>
                    <a:schemeClr val="bg1"/>
                  </a:solidFill>
                  <a:highlight>
                    <a:srgbClr val="FFFF00"/>
                  </a:highlight>
                  <a:latin typeface="BIZ UDPゴシック" panose="020B0400000000000000" pitchFamily="50" charset="-128"/>
                  <a:ea typeface="BIZ UDPゴシック" panose="020B0400000000000000" pitchFamily="50" charset="-128"/>
                </a:rPr>
                <a:t>　</a:t>
              </a:r>
            </a:p>
          </p:txBody>
        </p:sp>
        <p:sp>
          <p:nvSpPr>
            <p:cNvPr id="13" name="テキスト ボックス 12">
              <a:extLst>
                <a:ext uri="{FF2B5EF4-FFF2-40B4-BE49-F238E27FC236}">
                  <a16:creationId xmlns:a16="http://schemas.microsoft.com/office/drawing/2014/main" id="{64C328BB-1607-F552-EA8D-4EA09438917F}"/>
                </a:ext>
              </a:extLst>
            </p:cNvPr>
            <p:cNvSpPr txBox="1"/>
            <p:nvPr/>
          </p:nvSpPr>
          <p:spPr>
            <a:xfrm>
              <a:off x="8411131" y="148313"/>
              <a:ext cx="1830155"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見積もり特典に</a:t>
              </a:r>
            </a:p>
          </p:txBody>
        </p:sp>
        <p:cxnSp>
          <p:nvCxnSpPr>
            <p:cNvPr id="15" name="直線コネクタ 14">
              <a:extLst>
                <a:ext uri="{FF2B5EF4-FFF2-40B4-BE49-F238E27FC236}">
                  <a16:creationId xmlns:a16="http://schemas.microsoft.com/office/drawing/2014/main" id="{171F5802-07D6-109B-AF29-8D998C77B2E8}"/>
                </a:ext>
              </a:extLst>
            </p:cNvPr>
            <p:cNvCxnSpPr>
              <a:cxnSpLocks/>
            </p:cNvCxnSpPr>
            <p:nvPr/>
          </p:nvCxnSpPr>
          <p:spPr>
            <a:xfrm flipH="1">
              <a:off x="9872282" y="472916"/>
              <a:ext cx="118021" cy="131643"/>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D09994B5-D772-5CCC-DFFE-9B1107310BC0}"/>
                </a:ext>
              </a:extLst>
            </p:cNvPr>
            <p:cNvCxnSpPr>
              <a:cxnSpLocks/>
            </p:cNvCxnSpPr>
            <p:nvPr/>
          </p:nvCxnSpPr>
          <p:spPr>
            <a:xfrm flipH="1">
              <a:off x="7131312" y="484470"/>
              <a:ext cx="2659148" cy="0"/>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sp>
          <p:nvSpPr>
            <p:cNvPr id="27" name="テキスト ボックス 26">
              <a:extLst>
                <a:ext uri="{FF2B5EF4-FFF2-40B4-BE49-F238E27FC236}">
                  <a16:creationId xmlns:a16="http://schemas.microsoft.com/office/drawing/2014/main" id="{379883C4-4793-4A13-9A95-48E61D2B88C3}"/>
                </a:ext>
              </a:extLst>
            </p:cNvPr>
            <p:cNvSpPr txBox="1"/>
            <p:nvPr/>
          </p:nvSpPr>
          <p:spPr>
            <a:xfrm>
              <a:off x="9885668" y="143253"/>
              <a:ext cx="2017334"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ご当地抽選会の景品に</a:t>
              </a:r>
            </a:p>
          </p:txBody>
        </p:sp>
        <p:cxnSp>
          <p:nvCxnSpPr>
            <p:cNvPr id="28" name="直線コネクタ 27">
              <a:extLst>
                <a:ext uri="{FF2B5EF4-FFF2-40B4-BE49-F238E27FC236}">
                  <a16:creationId xmlns:a16="http://schemas.microsoft.com/office/drawing/2014/main" id="{5104AF58-3F56-3A43-FFE3-F6C8340223A2}"/>
                </a:ext>
              </a:extLst>
            </p:cNvPr>
            <p:cNvCxnSpPr>
              <a:cxnSpLocks/>
            </p:cNvCxnSpPr>
            <p:nvPr/>
          </p:nvCxnSpPr>
          <p:spPr>
            <a:xfrm flipH="1">
              <a:off x="9982484" y="479497"/>
              <a:ext cx="1876339" cy="0"/>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grpSp>
      <p:pic>
        <p:nvPicPr>
          <p:cNvPr id="18" name="図 17">
            <a:extLst>
              <a:ext uri="{FF2B5EF4-FFF2-40B4-BE49-F238E27FC236}">
                <a16:creationId xmlns:a16="http://schemas.microsoft.com/office/drawing/2014/main" id="{8128CB8B-2CB0-89AB-7CE4-FA8D3540BB6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7366" y="149521"/>
            <a:ext cx="3041965" cy="1416716"/>
          </a:xfrm>
          <a:prstGeom prst="rect">
            <a:avLst/>
          </a:prstGeom>
        </p:spPr>
      </p:pic>
    </p:spTree>
    <p:extLst>
      <p:ext uri="{BB962C8B-B14F-4D97-AF65-F5344CB8AC3E}">
        <p14:creationId xmlns:p14="http://schemas.microsoft.com/office/powerpoint/2010/main" val="4207776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1481</TotalTime>
  <Words>1361</Words>
  <Application>Microsoft Office PowerPoint</Application>
  <PresentationFormat>ワイド画面</PresentationFormat>
  <Paragraphs>448</Paragraphs>
  <Slides>17</Slides>
  <Notes>1</Notes>
  <HiddenSlides>0</HiddenSlides>
  <MMClips>0</MMClips>
  <ScaleCrop>false</ScaleCrop>
  <HeadingPairs>
    <vt:vector size="6" baseType="variant">
      <vt:variant>
        <vt:lpstr>使用されているフォント</vt:lpstr>
      </vt:variant>
      <vt:variant>
        <vt:i4>11</vt:i4>
      </vt:variant>
      <vt:variant>
        <vt:lpstr>テーマ</vt:lpstr>
      </vt:variant>
      <vt:variant>
        <vt:i4>1</vt:i4>
      </vt:variant>
      <vt:variant>
        <vt:lpstr>スライド タイトル</vt:lpstr>
      </vt:variant>
      <vt:variant>
        <vt:i4>17</vt:i4>
      </vt:variant>
    </vt:vector>
  </HeadingPairs>
  <TitlesOfParts>
    <vt:vector size="29" baseType="lpstr">
      <vt:lpstr>BIZ UDPゴシック</vt:lpstr>
      <vt:lpstr>Meiryo UI</vt:lpstr>
      <vt:lpstr>Microsoft JhengHei</vt:lpstr>
      <vt:lpstr>ＭＳ ゴシック</vt:lpstr>
      <vt:lpstr>UD デジタル 教科書体 NK-R</vt:lpstr>
      <vt:lpstr>Yu Gothic UI Semibold</vt:lpstr>
      <vt:lpstr>游ゴシック</vt:lpstr>
      <vt:lpstr>游ゴシック Light</vt:lpstr>
      <vt:lpstr>游ゴシック Medium</vt:lpstr>
      <vt:lpstr>Arial</vt:lpstr>
      <vt:lpstr>Century Gothic</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N-432A</dc:creator>
  <cp:lastModifiedBy>原 信孝　内海産業株式会社</cp:lastModifiedBy>
  <cp:revision>84</cp:revision>
  <cp:lastPrinted>2025-12-02T04:17:54Z</cp:lastPrinted>
  <dcterms:created xsi:type="dcterms:W3CDTF">2025-05-07T10:03:08Z</dcterms:created>
  <dcterms:modified xsi:type="dcterms:W3CDTF">2026-07-01T02:01:20Z</dcterms:modified>
</cp:coreProperties>
</file>